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0279975" cy="42808525"/>
  <p:notesSz cx="6794500" cy="9918700"/>
  <p:defaultTextStyle>
    <a:defPPr>
      <a:defRPr lang="zh-CN"/>
    </a:defPPr>
    <a:lvl1pPr marL="0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3">
          <p15:clr>
            <a:srgbClr val="A4A3A4"/>
          </p15:clr>
        </p15:guide>
        <p15:guide id="2" pos="95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1FF"/>
    <a:srgbClr val="008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7" autoAdjust="0"/>
    <p:restoredTop sz="96721" autoAdjust="0"/>
  </p:normalViewPr>
  <p:slideViewPr>
    <p:cSldViewPr>
      <p:cViewPr>
        <p:scale>
          <a:sx n="32" d="100"/>
          <a:sy n="32" d="100"/>
        </p:scale>
        <p:origin x="3688" y="-205"/>
      </p:cViewPr>
      <p:guideLst>
        <p:guide orient="horz" pos="13483"/>
        <p:guide pos="95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3C000-19EA-48D5-89CB-546E926A2CF9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082800" y="744538"/>
            <a:ext cx="262890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450" y="4711383"/>
            <a:ext cx="5435600" cy="44634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48645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6F15A1-1438-49E7-AD8D-9B679F683D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3262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F15A1-1438-49E7-AD8D-9B679F683D1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2525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270998" y="13298392"/>
            <a:ext cx="25737979" cy="917608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541996" y="24258164"/>
            <a:ext cx="21195983" cy="109399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1952982" y="1714329"/>
            <a:ext cx="6812994" cy="3652597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513999" y="1714329"/>
            <a:ext cx="19934317" cy="3652597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1909" y="27508444"/>
            <a:ext cx="25737979" cy="850224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391909" y="18144082"/>
            <a:ext cx="25737979" cy="9364362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21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431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6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86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513999" y="9988659"/>
            <a:ext cx="13373656" cy="28251648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5392320" y="9988659"/>
            <a:ext cx="13373656" cy="28251648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513999" y="9582375"/>
            <a:ext cx="13378914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513999" y="13575852"/>
            <a:ext cx="13378914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5381808" y="9582375"/>
            <a:ext cx="13384170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5381808" y="13575852"/>
            <a:ext cx="13384170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14000" y="1704413"/>
            <a:ext cx="9961903" cy="7253667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838629" y="1704417"/>
            <a:ext cx="16927347" cy="36535890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514000" y="8958084"/>
            <a:ext cx="9961903" cy="2928222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35087" y="29965968"/>
            <a:ext cx="18167985" cy="353765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935087" y="3825021"/>
            <a:ext cx="18167985" cy="25685115"/>
          </a:xfrm>
        </p:spPr>
        <p:txBody>
          <a:bodyPr/>
          <a:lstStyle>
            <a:lvl1pPr marL="0" indent="0">
              <a:buNone/>
              <a:defRPr sz="14600"/>
            </a:lvl1pPr>
            <a:lvl2pPr marL="2088215" indent="0">
              <a:buNone/>
              <a:defRPr sz="12800"/>
            </a:lvl2pPr>
            <a:lvl3pPr marL="4176431" indent="0">
              <a:buNone/>
              <a:defRPr sz="11000"/>
            </a:lvl3pPr>
            <a:lvl4pPr marL="6264646" indent="0">
              <a:buNone/>
              <a:defRPr sz="9100"/>
            </a:lvl4pPr>
            <a:lvl5pPr marL="8352861" indent="0">
              <a:buNone/>
              <a:defRPr sz="9100"/>
            </a:lvl5pPr>
            <a:lvl6pPr marL="10441076" indent="0">
              <a:buNone/>
              <a:defRPr sz="9100"/>
            </a:lvl6pPr>
            <a:lvl7pPr marL="12529292" indent="0">
              <a:buNone/>
              <a:defRPr sz="9100"/>
            </a:lvl7pPr>
            <a:lvl8pPr marL="14617507" indent="0">
              <a:buNone/>
              <a:defRPr sz="9100"/>
            </a:lvl8pPr>
            <a:lvl9pPr marL="16705722" indent="0">
              <a:buNone/>
              <a:defRPr sz="91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935087" y="33503620"/>
            <a:ext cx="18167985" cy="502405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</p:spPr>
        <p:txBody>
          <a:bodyPr vert="horz" lIns="417643" tIns="208822" rIns="417643" bIns="20882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513999" y="9988659"/>
            <a:ext cx="27251978" cy="28251648"/>
          </a:xfrm>
          <a:prstGeom prst="rect">
            <a:avLst/>
          </a:prstGeom>
        </p:spPr>
        <p:txBody>
          <a:bodyPr vert="horz" lIns="417643" tIns="208822" rIns="417643" bIns="208822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513999" y="39677164"/>
            <a:ext cx="7065328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0345658" y="39677164"/>
            <a:ext cx="9588659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21700649" y="39677164"/>
            <a:ext cx="7065328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6431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61" indent="-1566161" algn="l" defTabSz="4176431" rtl="0" eaLnBrk="1" latinLnBrk="0" hangingPunct="1">
        <a:spcBef>
          <a:spcPct val="20000"/>
        </a:spcBef>
        <a:buFont typeface="Arial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350" indent="-1305135" algn="l" defTabSz="4176431" rtl="0" eaLnBrk="1" latinLnBrk="0" hangingPunct="1">
        <a:spcBef>
          <a:spcPct val="20000"/>
        </a:spcBef>
        <a:buFont typeface="Arial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538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753" indent="-1044108" algn="l" defTabSz="4176431" rtl="0" eaLnBrk="1" latinLnBrk="0" hangingPunct="1">
        <a:spcBef>
          <a:spcPct val="20000"/>
        </a:spcBef>
        <a:buFont typeface="Arial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969" indent="-1044108" algn="l" defTabSz="4176431" rtl="0" eaLnBrk="1" latinLnBrk="0" hangingPunct="1">
        <a:spcBef>
          <a:spcPct val="20000"/>
        </a:spcBef>
        <a:buFont typeface="Arial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15.png"/><Relationship Id="rId5" Type="http://schemas.openxmlformats.org/officeDocument/2006/relationships/image" Target="../media/image2.png"/><Relationship Id="rId15" Type="http://schemas.openxmlformats.org/officeDocument/2006/relationships/image" Target="../media/image110.png"/><Relationship Id="rId23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wmf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组合 80"/>
          <p:cNvGrpSpPr/>
          <p:nvPr/>
        </p:nvGrpSpPr>
        <p:grpSpPr>
          <a:xfrm>
            <a:off x="15512802" y="6095623"/>
            <a:ext cx="14169257" cy="8113802"/>
            <a:chOff x="538689" y="1055734"/>
            <a:chExt cx="14169257" cy="9652222"/>
          </a:xfrm>
        </p:grpSpPr>
        <p:sp>
          <p:nvSpPr>
            <p:cNvPr id="82" name="矩形 81"/>
            <p:cNvSpPr/>
            <p:nvPr/>
          </p:nvSpPr>
          <p:spPr>
            <a:xfrm>
              <a:off x="538689" y="1055734"/>
              <a:ext cx="14169257" cy="9652222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3" name="矩形 82"/>
            <p:cNvSpPr/>
            <p:nvPr/>
          </p:nvSpPr>
          <p:spPr>
            <a:xfrm>
              <a:off x="538689" y="1055734"/>
              <a:ext cx="14169257" cy="96522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731" tIns="1083056" rIns="1173731" bIns="369824" numCol="1" spcCol="1270" anchor="t" anchorCtr="0">
              <a:noAutofit/>
            </a:bodyPr>
            <a:lstStyle/>
            <a:p>
              <a:pPr marL="285750" lvl="1" indent="-285750" algn="l" defTabSz="2311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zh-CN" altLang="en-US" sz="5200" kern="1200" dirty="0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466674" y="34197896"/>
            <a:ext cx="14169257" cy="6471869"/>
            <a:chOff x="538689" y="1055734"/>
            <a:chExt cx="14169257" cy="9652222"/>
          </a:xfrm>
        </p:grpSpPr>
        <p:sp>
          <p:nvSpPr>
            <p:cNvPr id="72" name="矩形 71"/>
            <p:cNvSpPr/>
            <p:nvPr/>
          </p:nvSpPr>
          <p:spPr>
            <a:xfrm>
              <a:off x="538689" y="1055734"/>
              <a:ext cx="14169257" cy="9652222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3" name="矩形 72"/>
            <p:cNvSpPr/>
            <p:nvPr/>
          </p:nvSpPr>
          <p:spPr>
            <a:xfrm>
              <a:off x="538689" y="1055734"/>
              <a:ext cx="14169257" cy="96522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731" tIns="1083056" rIns="1173731" bIns="369824" numCol="1" spcCol="1270" anchor="t" anchorCtr="0">
              <a:noAutofit/>
            </a:bodyPr>
            <a:lstStyle/>
            <a:p>
              <a:pPr marL="285750" lvl="1" indent="-285750" algn="l" defTabSz="2311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zh-CN" altLang="en-US" sz="5200" kern="1200" dirty="0"/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765158" y="33606618"/>
            <a:ext cx="13610650" cy="1233678"/>
            <a:chOff x="810393" y="520074"/>
            <a:chExt cx="13610650" cy="1114868"/>
          </a:xfrm>
          <a:solidFill>
            <a:schemeClr val="accent1"/>
          </a:solidFill>
        </p:grpSpPr>
        <p:sp>
          <p:nvSpPr>
            <p:cNvPr id="69" name="圆角矩形 68"/>
            <p:cNvSpPr/>
            <p:nvPr/>
          </p:nvSpPr>
          <p:spPr>
            <a:xfrm>
              <a:off x="810393" y="520074"/>
              <a:ext cx="13610650" cy="1114868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0" name="圆角矩形 6"/>
            <p:cNvSpPr/>
            <p:nvPr/>
          </p:nvSpPr>
          <p:spPr>
            <a:xfrm>
              <a:off x="864816" y="574497"/>
              <a:ext cx="13501804" cy="100602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135" tIns="0" rIns="400135" bIns="0" numCol="1" spcCol="1270" anchor="ctr" anchorCtr="0">
              <a:noAutofit/>
            </a:bodyPr>
            <a:lstStyle/>
            <a:p>
              <a:pPr lvl="0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5200" dirty="0" err="1"/>
                <a:t>TopPPR</a:t>
              </a:r>
              <a:r>
                <a:rPr lang="en-US" altLang="zh-CN" sz="5200" dirty="0"/>
                <a:t> Algorithm</a:t>
              </a:r>
              <a:endParaRPr lang="zh-CN" altLang="en-US" sz="5200" kern="1200" dirty="0"/>
            </a:p>
          </p:txBody>
        </p:sp>
      </p:grpSp>
      <p:sp>
        <p:nvSpPr>
          <p:cNvPr id="4" name="矩形 3"/>
          <p:cNvSpPr/>
          <p:nvPr/>
        </p:nvSpPr>
        <p:spPr>
          <a:xfrm>
            <a:off x="0" y="13601"/>
            <a:ext cx="30313488" cy="58505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198317" y="648150"/>
            <a:ext cx="2529998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500" b="1" dirty="0" err="1">
                <a:solidFill>
                  <a:schemeClr val="bg1"/>
                </a:solidFill>
              </a:rPr>
              <a:t>TopPPR</a:t>
            </a:r>
            <a:r>
              <a:rPr lang="en-US" altLang="zh-CN" sz="9500" b="1" dirty="0">
                <a:solidFill>
                  <a:schemeClr val="bg1"/>
                </a:solidFill>
              </a:rPr>
              <a:t>: Top-k Personalized PageRank Queries with Precision Guarantees on Large Graphs</a:t>
            </a:r>
            <a:endParaRPr lang="zh-CN" altLang="en-US" sz="95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1984" y="3985473"/>
            <a:ext cx="24707991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</a:rPr>
              <a:t>Zhewei Wei, </a:t>
            </a:r>
            <a:r>
              <a:rPr lang="en-US" altLang="zh-CN" sz="5400" dirty="0" err="1">
                <a:solidFill>
                  <a:schemeClr val="bg1"/>
                </a:solidFill>
              </a:rPr>
              <a:t>Xiaodong</a:t>
            </a:r>
            <a:r>
              <a:rPr lang="en-US" altLang="zh-CN" sz="5400" dirty="0">
                <a:solidFill>
                  <a:schemeClr val="bg1"/>
                </a:solidFill>
              </a:rPr>
              <a:t> He, </a:t>
            </a:r>
            <a:r>
              <a:rPr lang="en-US" altLang="zh-CN" sz="5400" dirty="0" err="1">
                <a:solidFill>
                  <a:schemeClr val="bg1"/>
                </a:solidFill>
              </a:rPr>
              <a:t>Xiaokui</a:t>
            </a:r>
            <a:r>
              <a:rPr lang="en-US" altLang="zh-CN" sz="5400" dirty="0">
                <a:solidFill>
                  <a:schemeClr val="bg1"/>
                </a:solidFill>
              </a:rPr>
              <a:t> Xiao, </a:t>
            </a:r>
            <a:r>
              <a:rPr lang="en-US" altLang="zh-CN" sz="5400" dirty="0" err="1">
                <a:solidFill>
                  <a:schemeClr val="bg1"/>
                </a:solidFill>
              </a:rPr>
              <a:t>Sibo</a:t>
            </a:r>
            <a:r>
              <a:rPr lang="en-US" altLang="zh-CN" sz="5400" dirty="0">
                <a:solidFill>
                  <a:schemeClr val="bg1"/>
                </a:solidFill>
              </a:rPr>
              <a:t> Wang, </a:t>
            </a:r>
            <a:r>
              <a:rPr lang="en-US" altLang="zh-CN" sz="5400" dirty="0" err="1">
                <a:solidFill>
                  <a:schemeClr val="bg1"/>
                </a:solidFill>
              </a:rPr>
              <a:t>Shuo</a:t>
            </a:r>
            <a:r>
              <a:rPr lang="en-US" altLang="zh-CN" sz="5400" dirty="0">
                <a:solidFill>
                  <a:schemeClr val="bg1"/>
                </a:solidFill>
              </a:rPr>
              <a:t> Shang and Ji-Rong Wen</a:t>
            </a:r>
            <a:endParaRPr lang="en-US" altLang="zh-CN" sz="4400" baseline="30000" dirty="0">
              <a:solidFill>
                <a:schemeClr val="bg1"/>
              </a:solidFill>
            </a:endParaRPr>
          </a:p>
          <a:p>
            <a:pPr algn="ctr"/>
            <a:r>
              <a:rPr lang="en-US" altLang="zh-CN" sz="4400" i="1" dirty="0">
                <a:solidFill>
                  <a:schemeClr val="bg1"/>
                </a:solidFill>
              </a:rPr>
              <a:t>Contact: zhewei@ruc.edu.cn</a:t>
            </a:r>
          </a:p>
          <a:p>
            <a:pPr algn="ctr"/>
            <a:endParaRPr lang="zh-CN" altLang="en-US" sz="4400" dirty="0">
              <a:solidFill>
                <a:schemeClr val="bg1"/>
              </a:solidFill>
            </a:endParaRPr>
          </a:p>
        </p:txBody>
      </p:sp>
      <p:sp>
        <p:nvSpPr>
          <p:cNvPr id="23" name="圆角矩形 6"/>
          <p:cNvSpPr/>
          <p:nvPr/>
        </p:nvSpPr>
        <p:spPr>
          <a:xfrm>
            <a:off x="634532" y="23216128"/>
            <a:ext cx="13501804" cy="117440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00135" tIns="0" rIns="400135" bIns="0" numCol="1" spcCol="1270" anchor="ctr" anchorCtr="0">
            <a:noAutofit/>
          </a:bodyPr>
          <a:lstStyle/>
          <a:p>
            <a:pPr lvl="0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5200" kern="1200" dirty="0"/>
              <a:t>Sampling-based algorithm</a:t>
            </a:r>
            <a:endParaRPr lang="zh-CN" altLang="en-US" sz="5200" kern="1200" dirty="0"/>
          </a:p>
        </p:txBody>
      </p:sp>
      <p:grpSp>
        <p:nvGrpSpPr>
          <p:cNvPr id="28" name="组合 27"/>
          <p:cNvGrpSpPr/>
          <p:nvPr/>
        </p:nvGrpSpPr>
        <p:grpSpPr>
          <a:xfrm>
            <a:off x="466674" y="19329889"/>
            <a:ext cx="14169257" cy="13811677"/>
            <a:chOff x="538689" y="1055734"/>
            <a:chExt cx="14169257" cy="9652222"/>
          </a:xfrm>
        </p:grpSpPr>
        <p:sp>
          <p:nvSpPr>
            <p:cNvPr id="32" name="矩形 31"/>
            <p:cNvSpPr/>
            <p:nvPr/>
          </p:nvSpPr>
          <p:spPr>
            <a:xfrm>
              <a:off x="538689" y="1055734"/>
              <a:ext cx="14169257" cy="9652222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矩形 32"/>
            <p:cNvSpPr/>
            <p:nvPr/>
          </p:nvSpPr>
          <p:spPr>
            <a:xfrm>
              <a:off x="538689" y="1055734"/>
              <a:ext cx="14169257" cy="96522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731" tIns="1083056" rIns="1173731" bIns="369824" numCol="1" spcCol="1270" anchor="t" anchorCtr="0">
              <a:noAutofit/>
            </a:bodyPr>
            <a:lstStyle/>
            <a:p>
              <a:pPr marL="285750" lvl="1" indent="-285750" algn="l" defTabSz="2311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zh-CN" altLang="en-US" sz="5200" kern="1200" dirty="0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66674" y="6622756"/>
            <a:ext cx="14169257" cy="11650803"/>
            <a:chOff x="538689" y="1055734"/>
            <a:chExt cx="14169257" cy="10088462"/>
          </a:xfrm>
        </p:grpSpPr>
        <p:sp>
          <p:nvSpPr>
            <p:cNvPr id="39" name="矩形 38"/>
            <p:cNvSpPr/>
            <p:nvPr/>
          </p:nvSpPr>
          <p:spPr>
            <a:xfrm>
              <a:off x="538689" y="1055734"/>
              <a:ext cx="14169257" cy="10088462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60000" tIns="720000" rIns="360000" bIns="360000"/>
            <a:lstStyle/>
            <a:p>
              <a:endParaRPr lang="en-US" altLang="zh-CN" sz="3600" b="1" dirty="0"/>
            </a:p>
            <a:p>
              <a:pPr marL="457200" indent="-457200">
                <a:buFont typeface="Wingdings" panose="05000000000000000000" pitchFamily="2" charset="2"/>
                <a:buChar char="l"/>
              </a:pPr>
              <a:endParaRPr lang="en-US" altLang="zh-CN" sz="3600" b="1" dirty="0"/>
            </a:p>
            <a:p>
              <a:pPr marL="457200" indent="-457200">
                <a:buFont typeface="Wingdings" panose="05000000000000000000" pitchFamily="2" charset="2"/>
                <a:buChar char="l"/>
              </a:pPr>
              <a:endParaRPr lang="en-US" altLang="zh-CN" sz="3600" dirty="0"/>
            </a:p>
            <a:p>
              <a:endParaRPr lang="en-US" altLang="zh-CN" sz="3600" dirty="0"/>
            </a:p>
            <a:p>
              <a:pPr marL="457200" indent="-457200">
                <a:buFont typeface="Wingdings" panose="05000000000000000000" pitchFamily="2" charset="2"/>
                <a:buChar char="l"/>
              </a:pPr>
              <a:endParaRPr lang="en-US" altLang="zh-CN" sz="3200" b="1" dirty="0"/>
            </a:p>
          </p:txBody>
        </p:sp>
        <p:sp>
          <p:nvSpPr>
            <p:cNvPr id="40" name="矩形 39"/>
            <p:cNvSpPr/>
            <p:nvPr/>
          </p:nvSpPr>
          <p:spPr>
            <a:xfrm>
              <a:off x="538689" y="1055734"/>
              <a:ext cx="14169257" cy="96522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731" tIns="1083056" rIns="1173731" bIns="369824" numCol="1" spcCol="1270" anchor="t" anchorCtr="0">
              <a:noAutofit/>
            </a:bodyPr>
            <a:lstStyle/>
            <a:p>
              <a:pPr marL="285750" lvl="1" indent="-285750" algn="l" defTabSz="2311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zh-CN" altLang="en-US" sz="5200" b="1" kern="1200" dirty="0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65157" y="6201260"/>
            <a:ext cx="13610650" cy="1114868"/>
            <a:chOff x="810393" y="520074"/>
            <a:chExt cx="13610650" cy="1114868"/>
          </a:xfrm>
          <a:solidFill>
            <a:schemeClr val="accent1"/>
          </a:solidFill>
        </p:grpSpPr>
        <p:sp>
          <p:nvSpPr>
            <p:cNvPr id="37" name="圆角矩形 36"/>
            <p:cNvSpPr/>
            <p:nvPr/>
          </p:nvSpPr>
          <p:spPr>
            <a:xfrm>
              <a:off x="810393" y="520074"/>
              <a:ext cx="13610650" cy="1114868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圆角矩形 6"/>
            <p:cNvSpPr/>
            <p:nvPr/>
          </p:nvSpPr>
          <p:spPr>
            <a:xfrm>
              <a:off x="864816" y="574497"/>
              <a:ext cx="13501804" cy="100602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135" tIns="0" rIns="400135" bIns="0" numCol="1" spcCol="1270" anchor="ctr" anchorCtr="0">
              <a:noAutofit/>
            </a:bodyPr>
            <a:lstStyle/>
            <a:p>
              <a:pPr lvl="0" algn="l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5200" kern="1200" dirty="0"/>
                <a:t>Problems and Motivations</a:t>
              </a:r>
              <a:endParaRPr lang="zh-CN" altLang="en-US" sz="5200" kern="1200" dirty="0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15512802" y="14942844"/>
            <a:ext cx="14169257" cy="25735695"/>
            <a:chOff x="538689" y="1055734"/>
            <a:chExt cx="14169257" cy="9652222"/>
          </a:xfrm>
        </p:grpSpPr>
        <p:sp>
          <p:nvSpPr>
            <p:cNvPr id="60" name="矩形 59"/>
            <p:cNvSpPr/>
            <p:nvPr/>
          </p:nvSpPr>
          <p:spPr>
            <a:xfrm>
              <a:off x="538689" y="1055734"/>
              <a:ext cx="14169257" cy="9652222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1" name="矩形 60"/>
            <p:cNvSpPr/>
            <p:nvPr/>
          </p:nvSpPr>
          <p:spPr>
            <a:xfrm>
              <a:off x="538689" y="1055734"/>
              <a:ext cx="14169257" cy="96522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731" tIns="1083056" rIns="1173731" bIns="369824" numCol="1" spcCol="1270" anchor="t" anchorCtr="0">
              <a:noAutofit/>
            </a:bodyPr>
            <a:lstStyle/>
            <a:p>
              <a:pPr marL="285750" lvl="1" indent="-285750" algn="l" defTabSz="2311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zh-CN" altLang="en-US" sz="5200" kern="1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64484" y="20036110"/>
                <a:ext cx="13196514" cy="1909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b="1" dirty="0"/>
                  <a:t>Power Iteration</a:t>
                </a:r>
              </a:p>
              <a:p>
                <a:pPr marL="571500" indent="-571500">
                  <a:buFont typeface="Wingdings" panose="05000000000000000000" pitchFamily="2" charset="2"/>
                  <a:buChar char="l"/>
                </a:pPr>
                <a:r>
                  <a:rPr lang="en-US" altLang="zh-CN" sz="3200" dirty="0"/>
                  <a:t>A: normalized adjacency matrix, </a:t>
                </a:r>
                <a14:m>
                  <m:oMath xmlns:m="http://schemas.openxmlformats.org/officeDocument/2006/math">
                    <m:r>
                      <a:rPr lang="en-US" altLang="zh-CN" sz="32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3200" i="1" baseline="-25000" dirty="0" err="1"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altLang="zh-CN" sz="32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3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32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3200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CN" sz="3200" i="1" baseline="-25000" dirty="0">
                            <a:latin typeface="Cambria Math" panose="02040503050406030204" pitchFamily="18" charset="0"/>
                          </a:rPr>
                          <m:t>𝑜𝑢𝑡</m:t>
                        </m:r>
                        <m:r>
                          <a:rPr lang="en-US" altLang="zh-CN" sz="32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32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3200" i="1" dirty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3200" dirty="0"/>
                  <a:t> if </a:t>
                </a:r>
                <a14:m>
                  <m:oMath xmlns:m="http://schemas.openxmlformats.org/officeDocument/2006/math">
                    <m:r>
                      <a:rPr lang="en-US" altLang="zh-CN" sz="3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3200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32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320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sz="3200" i="1" dirty="0">
                        <a:latin typeface="Cambria Math" panose="02040503050406030204" pitchFamily="18" charset="0"/>
                      </a:rPr>
                      <m:t>)∈</m:t>
                    </m:r>
                    <m:r>
                      <a:rPr lang="en-US" altLang="zh-CN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CN" sz="3200" dirty="0"/>
                  <a:t>; Iteratively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1" i="1" dirty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altLang="zh-CN" sz="3200" i="1" dirty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sz="3200" dirty="0">
                        <a:latin typeface="Cambria Math" panose="02040503050406030204" pitchFamily="18" charset="0"/>
                      </a:rPr>
                      <m:t>=(1−</m:t>
                    </m:r>
                    <m:r>
                      <m:rPr>
                        <m:sty m:val="p"/>
                      </m:rPr>
                      <a:rPr lang="el-GR" altLang="zh-CN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n-US" altLang="zh-CN" sz="3200" dirty="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altLang="zh-CN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3200" i="1" dirty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sSub>
                      <m:sSubPr>
                        <m:ctrlPr>
                          <a:rPr lang="en-US" altLang="zh-CN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1" i="1" dirty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altLang="zh-CN" sz="3200" i="1" dirty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sz="3200" dirty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altLang="zh-CN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sSub>
                      <m:sSubPr>
                        <m:ctrlPr>
                          <a:rPr lang="el-GR" altLang="zh-CN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en-US" altLang="zh-CN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altLang="zh-CN" sz="3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84" y="20036110"/>
                <a:ext cx="13196514" cy="1909177"/>
              </a:xfrm>
              <a:prstGeom prst="rect">
                <a:avLst/>
              </a:prstGeom>
              <a:blipFill>
                <a:blip r:embed="rId3"/>
                <a:stretch>
                  <a:fillRect l="-1386" t="-5112" b="-99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矩形 88"/>
          <p:cNvSpPr/>
          <p:nvPr/>
        </p:nvSpPr>
        <p:spPr>
          <a:xfrm>
            <a:off x="-33513" y="41350477"/>
            <a:ext cx="30313488" cy="14532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10" y="849500"/>
            <a:ext cx="5652922" cy="3752229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664484" y="7430633"/>
            <a:ext cx="1363881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 Graph data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3200" dirty="0">
                <a:solidFill>
                  <a:prstClr val="black"/>
                </a:solidFill>
              </a:rPr>
              <a:t>Assume a directed graph </a:t>
            </a:r>
            <a:r>
              <a:rPr lang="zh-CN" altLang="en-US" sz="3200" dirty="0">
                <a:solidFill>
                  <a:prstClr val="black"/>
                </a:solidFill>
              </a:rPr>
              <a:t>𝐺</a:t>
            </a:r>
            <a:r>
              <a:rPr lang="en-US" altLang="zh-CN" sz="3200" dirty="0">
                <a:solidFill>
                  <a:prstClr val="black"/>
                </a:solidFill>
              </a:rPr>
              <a:t>=(</a:t>
            </a:r>
            <a:r>
              <a:rPr lang="zh-CN" altLang="en-US" sz="3200" dirty="0">
                <a:solidFill>
                  <a:prstClr val="black"/>
                </a:solidFill>
              </a:rPr>
              <a:t>𝑉</a:t>
            </a:r>
            <a:r>
              <a:rPr lang="en-US" altLang="zh-CN" sz="3200" dirty="0">
                <a:solidFill>
                  <a:prstClr val="black"/>
                </a:solidFill>
              </a:rPr>
              <a:t>,</a:t>
            </a:r>
            <a:r>
              <a:rPr lang="zh-CN" altLang="en-US" sz="3200" dirty="0">
                <a:solidFill>
                  <a:prstClr val="black"/>
                </a:solidFill>
              </a:rPr>
              <a:t>𝐸</a:t>
            </a:r>
            <a:r>
              <a:rPr lang="en-US" altLang="zh-CN" sz="3200" dirty="0">
                <a:solidFill>
                  <a:prstClr val="black"/>
                </a:solidFill>
              </a:rPr>
              <a:t>) with </a:t>
            </a:r>
            <a:r>
              <a:rPr lang="zh-CN" altLang="en-US" sz="3200" dirty="0">
                <a:solidFill>
                  <a:prstClr val="black"/>
                </a:solidFill>
              </a:rPr>
              <a:t>𝑛 </a:t>
            </a:r>
            <a:r>
              <a:rPr lang="en-US" altLang="zh-CN" sz="3200" dirty="0">
                <a:solidFill>
                  <a:prstClr val="black"/>
                </a:solidFill>
              </a:rPr>
              <a:t>nodes and </a:t>
            </a:r>
            <a:r>
              <a:rPr lang="zh-CN" altLang="en-US" sz="3200" dirty="0">
                <a:solidFill>
                  <a:prstClr val="black"/>
                </a:solidFill>
              </a:rPr>
              <a:t>𝑚 </a:t>
            </a:r>
            <a:r>
              <a:rPr lang="en-US" altLang="zh-CN" sz="3200" dirty="0">
                <a:solidFill>
                  <a:prstClr val="black"/>
                </a:solidFill>
              </a:rPr>
              <a:t>edges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15692575" y="15787638"/>
            <a:ext cx="6778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Datasets and methods:</a:t>
            </a:r>
          </a:p>
        </p:txBody>
      </p:sp>
      <p:grpSp>
        <p:nvGrpSpPr>
          <p:cNvPr id="178" name="组合 177"/>
          <p:cNvGrpSpPr/>
          <p:nvPr/>
        </p:nvGrpSpPr>
        <p:grpSpPr>
          <a:xfrm>
            <a:off x="15894780" y="14430226"/>
            <a:ext cx="13610650" cy="1301468"/>
            <a:chOff x="810393" y="520074"/>
            <a:chExt cx="13610650" cy="1114868"/>
          </a:xfrm>
          <a:solidFill>
            <a:schemeClr val="accent1"/>
          </a:solidFill>
        </p:grpSpPr>
        <p:sp>
          <p:nvSpPr>
            <p:cNvPr id="179" name="圆角矩形 178"/>
            <p:cNvSpPr/>
            <p:nvPr/>
          </p:nvSpPr>
          <p:spPr>
            <a:xfrm>
              <a:off x="810393" y="520074"/>
              <a:ext cx="13610650" cy="1114868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0" name="圆角矩形 6"/>
            <p:cNvSpPr/>
            <p:nvPr/>
          </p:nvSpPr>
          <p:spPr>
            <a:xfrm>
              <a:off x="864816" y="574497"/>
              <a:ext cx="13501804" cy="100602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135" tIns="0" rIns="400135" bIns="0" numCol="1" spcCol="1270" anchor="ctr" anchorCtr="0">
              <a:noAutofit/>
            </a:bodyPr>
            <a:lstStyle/>
            <a:p>
              <a:pPr lvl="0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5200" dirty="0"/>
                <a:t>Experiments</a:t>
              </a:r>
              <a:endParaRPr lang="zh-CN" altLang="en-US" sz="5200" kern="1200" dirty="0"/>
            </a:p>
          </p:txBody>
        </p:sp>
      </p:grpSp>
      <p:sp>
        <p:nvSpPr>
          <p:cNvPr id="173" name="TextBox 161"/>
          <p:cNvSpPr txBox="1"/>
          <p:nvPr/>
        </p:nvSpPr>
        <p:spPr>
          <a:xfrm>
            <a:off x="664484" y="35131631"/>
            <a:ext cx="123828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l"/>
            </a:pPr>
            <a:r>
              <a:rPr lang="en-US" altLang="zh-CN" sz="3200" dirty="0"/>
              <a:t>Combining forward search, random walk and backward search</a:t>
            </a:r>
          </a:p>
          <a:p>
            <a:pPr marL="571500" indent="-571500">
              <a:buFont typeface="Wingdings" panose="05000000000000000000" pitchFamily="2" charset="2"/>
              <a:buChar char="l"/>
            </a:pPr>
            <a:r>
              <a:rPr lang="en-US" altLang="zh-CN" sz="3200" dirty="0"/>
              <a:t>Estimating formula:</a:t>
            </a:r>
          </a:p>
        </p:txBody>
      </p:sp>
      <p:sp>
        <p:nvSpPr>
          <p:cNvPr id="66" name="TextBox 161"/>
          <p:cNvSpPr txBox="1"/>
          <p:nvPr/>
        </p:nvSpPr>
        <p:spPr>
          <a:xfrm>
            <a:off x="15692575" y="19709406"/>
            <a:ext cx="139930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Experiments for exact top-k PPR queries</a:t>
            </a:r>
          </a:p>
          <a:p>
            <a:pPr marL="571500" indent="-571500">
              <a:buFont typeface="Wingdings" panose="05000000000000000000" pitchFamily="2" charset="2"/>
              <a:buChar char="l"/>
            </a:pPr>
            <a:r>
              <a:rPr lang="en-US" altLang="zh-CN" sz="3200" dirty="0"/>
              <a:t>Outperforms competitors by at least two order of magnitudes</a:t>
            </a:r>
          </a:p>
        </p:txBody>
      </p:sp>
      <p:grpSp>
        <p:nvGrpSpPr>
          <p:cNvPr id="97" name="组合 96"/>
          <p:cNvGrpSpPr/>
          <p:nvPr/>
        </p:nvGrpSpPr>
        <p:grpSpPr>
          <a:xfrm>
            <a:off x="742519" y="18645256"/>
            <a:ext cx="13610650" cy="1233678"/>
            <a:chOff x="810393" y="520074"/>
            <a:chExt cx="13610650" cy="1114868"/>
          </a:xfrm>
          <a:solidFill>
            <a:schemeClr val="accent1"/>
          </a:solidFill>
        </p:grpSpPr>
        <p:sp>
          <p:nvSpPr>
            <p:cNvPr id="98" name="圆角矩形 97"/>
            <p:cNvSpPr/>
            <p:nvPr/>
          </p:nvSpPr>
          <p:spPr>
            <a:xfrm>
              <a:off x="810393" y="520074"/>
              <a:ext cx="13610650" cy="1114868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dirty="0"/>
            </a:p>
          </p:txBody>
        </p:sp>
        <p:sp>
          <p:nvSpPr>
            <p:cNvPr id="99" name="圆角矩形 6"/>
            <p:cNvSpPr/>
            <p:nvPr/>
          </p:nvSpPr>
          <p:spPr>
            <a:xfrm>
              <a:off x="864816" y="574497"/>
              <a:ext cx="13501804" cy="100602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135" tIns="0" rIns="400135" bIns="0" numCol="1" spcCol="1270" anchor="ctr" anchorCtr="0">
              <a:noAutofit/>
            </a:bodyPr>
            <a:lstStyle/>
            <a:p>
              <a:pPr lvl="0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5200" dirty="0"/>
                <a:t>Preliminaries and Related Work</a:t>
              </a:r>
              <a:endParaRPr lang="zh-CN" altLang="en-US" sz="5200" kern="1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62">
                <a:extLst>
                  <a:ext uri="{FF2B5EF4-FFF2-40B4-BE49-F238E27FC236}">
                    <a16:creationId xmlns:a16="http://schemas.microsoft.com/office/drawing/2014/main" id="{C679A424-E910-4A54-832D-4AC24C3843B7}"/>
                  </a:ext>
                </a:extLst>
              </p:cNvPr>
              <p:cNvSpPr txBox="1"/>
              <p:nvPr/>
            </p:nvSpPr>
            <p:spPr>
              <a:xfrm>
                <a:off x="664484" y="8504752"/>
                <a:ext cx="13638815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b="1" dirty="0"/>
                  <a:t>Personalized PageRank (PPR): </a:t>
                </a:r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lang="en-US" altLang="zh-CN" sz="3200" dirty="0"/>
                  <a:t>Source </a:t>
                </a:r>
                <a:r>
                  <a:rPr lang="zh-CN" altLang="en-US" sz="3200" dirty="0">
                    <a:solidFill>
                      <a:srgbClr val="C00000"/>
                    </a:solidFill>
                  </a:rPr>
                  <a:t>𝑠</a:t>
                </a:r>
                <a:r>
                  <a:rPr lang="en-US" altLang="zh-CN" sz="3200" dirty="0"/>
                  <a:t>, target</a:t>
                </a:r>
                <a:r>
                  <a:rPr lang="en-US" altLang="zh-CN" sz="3200" dirty="0">
                    <a:solidFill>
                      <a:srgbClr val="0070C0"/>
                    </a:solidFill>
                  </a:rPr>
                  <a:t> </a:t>
                </a:r>
                <a:r>
                  <a:rPr lang="zh-CN" altLang="en-US" sz="3200" dirty="0">
                    <a:solidFill>
                      <a:srgbClr val="C00000"/>
                    </a:solidFill>
                  </a:rPr>
                  <a:t>𝑡</a:t>
                </a:r>
                <a:r>
                  <a:rPr lang="en-US" altLang="zh-CN" sz="3200" dirty="0"/>
                  <a:t>, and stopping probability </a:t>
                </a:r>
                <a:r>
                  <a:rPr lang="zh-CN" altLang="en-US" sz="3200" dirty="0">
                    <a:solidFill>
                      <a:srgbClr val="C00000"/>
                    </a:solidFill>
                  </a:rPr>
                  <a:t>𝛼</a:t>
                </a:r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lang="en-US" altLang="zh-CN" sz="3200" dirty="0">
                    <a:solidFill>
                      <a:srgbClr val="C00000"/>
                    </a:solidFill>
                  </a:rPr>
                  <a:t>Random walk with restart </a:t>
                </a:r>
                <a:r>
                  <a:rPr lang="en-US" altLang="zh-CN" sz="3200" dirty="0"/>
                  <a:t>from </a:t>
                </a:r>
                <a:r>
                  <a:rPr lang="en-US" altLang="zh-CN" sz="3200" i="1" dirty="0">
                    <a:solidFill>
                      <a:srgbClr val="C00000"/>
                    </a:solidFill>
                  </a:rPr>
                  <a:t>s</a:t>
                </a:r>
                <a:r>
                  <a:rPr lang="en-US" altLang="zh-CN" sz="3200" dirty="0"/>
                  <a:t>: </a:t>
                </a:r>
              </a:p>
              <a:p>
                <a:pPr marL="1440000" lvl="1" indent="-457200">
                  <a:buFont typeface="Wingdings" panose="05000000000000000000" pitchFamily="2" charset="2"/>
                  <a:buChar char="u"/>
                </a:pPr>
                <a:r>
                  <a:rPr lang="en-US" altLang="zh-CN" sz="3200" dirty="0"/>
                  <a:t>At each step, return to </a:t>
                </a:r>
                <a:r>
                  <a:rPr lang="en-US" altLang="zh-CN" sz="3200" i="1" dirty="0">
                    <a:solidFill>
                      <a:srgbClr val="C00000"/>
                    </a:solidFill>
                  </a:rPr>
                  <a:t>s</a:t>
                </a:r>
                <a:r>
                  <a:rPr lang="en-US" altLang="zh-CN" sz="3200" dirty="0"/>
                  <a:t> with probability </a:t>
                </a:r>
                <a:r>
                  <a:rPr lang="zh-CN" altLang="en-US" sz="3200" dirty="0">
                    <a:solidFill>
                      <a:srgbClr val="C00000"/>
                    </a:solidFill>
                  </a:rPr>
                  <a:t>𝛼</a:t>
                </a:r>
                <a:r>
                  <a:rPr lang="en-US" altLang="zh-CN" sz="3200" dirty="0"/>
                  <a:t>; </a:t>
                </a:r>
              </a:p>
              <a:p>
                <a:pPr marL="1440000" lvl="1" indent="-457200">
                  <a:buFont typeface="Wingdings" panose="05000000000000000000" pitchFamily="2" charset="2"/>
                  <a:buChar char="u"/>
                </a:pPr>
                <a:r>
                  <a:rPr lang="en-US" altLang="zh-CN" sz="3200" dirty="0"/>
                  <a:t>With</a:t>
                </a:r>
                <a:r>
                  <a:rPr lang="en-US" altLang="zh-CN" sz="3200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zh-CN" sz="3200" dirty="0">
                    <a:solidFill>
                      <a:srgbClr val="C00000"/>
                    </a:solidFill>
                  </a:rPr>
                  <a:t>1−</a:t>
                </a:r>
                <a:r>
                  <a:rPr lang="zh-CN" altLang="en-US" sz="3200" dirty="0">
                    <a:solidFill>
                      <a:srgbClr val="C00000"/>
                    </a:solidFill>
                  </a:rPr>
                  <a:t>𝛼 </a:t>
                </a:r>
                <a:r>
                  <a:rPr lang="en-US" altLang="zh-CN" sz="3200" dirty="0"/>
                  <a:t>probability, move to a random out-neighbor</a:t>
                </a:r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lang="en-US" altLang="zh-HK" sz="3200" dirty="0"/>
                  <a:t>PPR </a:t>
                </a:r>
                <a:r>
                  <a:rPr lang="en-US" altLang="zh-CN" sz="3200" dirty="0"/>
                  <a:t>vector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HK" sz="3200" b="1" i="1" dirty="0" smtClean="0">
                        <a:solidFill>
                          <a:srgbClr val="0070C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altLang="zh-HK" sz="3200" b="1" i="1" dirty="0" smtClean="0">
                        <a:solidFill>
                          <a:srgbClr val="C00000"/>
                        </a:solidFill>
                      </a:rPr>
                      <m:t>r</m:t>
                    </m:r>
                    <m:r>
                      <a:rPr lang="en-US" altLang="zh-CN" sz="3200" i="1" baseline="-250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m:rPr>
                        <m:nor/>
                      </m:rPr>
                      <a:rPr lang="en-US" altLang="zh-HK" sz="3200" b="1" i="1" dirty="0">
                        <a:solidFill>
                          <a:srgbClr val="C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altLang="zh-HK" sz="3200" dirty="0"/>
                      <m:t>= </m:t>
                    </m:r>
                    <m:r>
                      <m:rPr>
                        <m:nor/>
                      </m:rPr>
                      <a:rPr lang="en-US" altLang="zh-HK" sz="3200" dirty="0"/>
                      <m:t>stationary</m:t>
                    </m:r>
                    <m:r>
                      <m:rPr>
                        <m:nor/>
                      </m:rPr>
                      <a:rPr lang="en-US" altLang="zh-HK" sz="3200" dirty="0"/>
                      <m:t> </m:t>
                    </m:r>
                    <m:r>
                      <m:rPr>
                        <m:nor/>
                      </m:rPr>
                      <a:rPr lang="en-US" altLang="zh-HK" sz="3200" dirty="0"/>
                      <m:t>distribution</m:t>
                    </m:r>
                    <m:r>
                      <m:rPr>
                        <m:nor/>
                      </m:rPr>
                      <a:rPr lang="en-US" altLang="zh-HK" sz="3200" dirty="0"/>
                      <m:t> </m:t>
                    </m:r>
                    <m:r>
                      <m:rPr>
                        <m:nor/>
                      </m:rPr>
                      <a:rPr lang="en-US" altLang="zh-HK" sz="3200" dirty="0"/>
                      <m:t>of</m:t>
                    </m:r>
                    <m:r>
                      <m:rPr>
                        <m:nor/>
                      </m:rPr>
                      <a:rPr lang="en-US" altLang="zh-HK" sz="3200" dirty="0"/>
                      <m:t> </m:t>
                    </m:r>
                    <m:r>
                      <m:rPr>
                        <m:nor/>
                      </m:rPr>
                      <a:rPr lang="en-US" altLang="zh-HK" sz="3200" dirty="0"/>
                      <m:t>the</m:t>
                    </m:r>
                    <m:r>
                      <m:rPr>
                        <m:nor/>
                      </m:rPr>
                      <a:rPr lang="en-US" altLang="zh-HK" sz="3200" dirty="0"/>
                      <m:t> </m:t>
                    </m:r>
                    <m:r>
                      <m:rPr>
                        <m:nor/>
                      </m:rPr>
                      <a:rPr lang="en-US" altLang="zh-HK" sz="3200" dirty="0"/>
                      <m:t>random</m:t>
                    </m:r>
                    <m:r>
                      <m:rPr>
                        <m:nor/>
                      </m:rPr>
                      <a:rPr lang="en-US" altLang="zh-HK" sz="3200" dirty="0"/>
                      <m:t> </m:t>
                    </m:r>
                    <m:r>
                      <m:rPr>
                        <m:nor/>
                      </m:rPr>
                      <a:rPr lang="en-US" altLang="zh-HK" sz="3200" dirty="0"/>
                      <m:t>walk</m:t>
                    </m:r>
                  </m:oMath>
                </a14:m>
                <a:endParaRPr lang="en-US" altLang="zh-HK" sz="2800" dirty="0"/>
              </a:p>
            </p:txBody>
          </p:sp>
        </mc:Choice>
        <mc:Fallback xmlns="">
          <p:sp>
            <p:nvSpPr>
              <p:cNvPr id="49" name="TextBox 62">
                <a:extLst>
                  <a:ext uri="{FF2B5EF4-FFF2-40B4-BE49-F238E27FC236}">
                    <a16:creationId xmlns:a16="http://schemas.microsoft.com/office/drawing/2014/main" id="{C679A424-E910-4A54-832D-4AC24C384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84" y="8504752"/>
                <a:ext cx="13638815" cy="3108543"/>
              </a:xfrm>
              <a:prstGeom prst="rect">
                <a:avLst/>
              </a:prstGeom>
              <a:blipFill>
                <a:blip r:embed="rId5"/>
                <a:stretch>
                  <a:fillRect l="-1341" t="-2941" b="-56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62">
            <a:extLst>
              <a:ext uri="{FF2B5EF4-FFF2-40B4-BE49-F238E27FC236}">
                <a16:creationId xmlns:a16="http://schemas.microsoft.com/office/drawing/2014/main" id="{FB7B5F98-3E46-4747-A069-80C69E37613C}"/>
              </a:ext>
            </a:extLst>
          </p:cNvPr>
          <p:cNvSpPr txBox="1"/>
          <p:nvPr/>
        </p:nvSpPr>
        <p:spPr>
          <a:xfrm>
            <a:off x="665515" y="12608326"/>
            <a:ext cx="1363881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Applications</a:t>
            </a:r>
          </a:p>
          <a:p>
            <a:pPr marL="457200" lvl="0" indent="-457200">
              <a:buFont typeface="Wingdings" panose="05000000000000000000" pitchFamily="2" charset="2"/>
              <a:buChar char="l"/>
            </a:pPr>
            <a:r>
              <a:rPr lang="en-US" altLang="zh-CN" sz="3200" dirty="0">
                <a:solidFill>
                  <a:prstClr val="black"/>
                </a:solidFill>
              </a:rPr>
              <a:t>Personalized Web Search [</a:t>
            </a:r>
            <a:r>
              <a:rPr lang="en-US" altLang="zh-CN" sz="3200" dirty="0" err="1">
                <a:solidFill>
                  <a:prstClr val="black"/>
                </a:solidFill>
              </a:rPr>
              <a:t>Haveliwala</a:t>
            </a:r>
            <a:r>
              <a:rPr lang="en-US" altLang="zh-CN" sz="3200" dirty="0">
                <a:solidFill>
                  <a:prstClr val="black"/>
                </a:solidFill>
              </a:rPr>
              <a:t> et al. WWW02]</a:t>
            </a:r>
          </a:p>
          <a:p>
            <a:pPr marL="457200" lvl="0" indent="-457200">
              <a:buFont typeface="Wingdings" panose="05000000000000000000" pitchFamily="2" charset="2"/>
              <a:buChar char="l"/>
            </a:pPr>
            <a:r>
              <a:rPr lang="en-US" altLang="zh-CN" sz="3200" dirty="0">
                <a:solidFill>
                  <a:prstClr val="black"/>
                </a:solidFill>
              </a:rPr>
              <a:t>Clustering [Andersen et al. FOCS06, Hao et al. KDD17] 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3200" dirty="0">
                <a:solidFill>
                  <a:prstClr val="black"/>
                </a:solidFill>
              </a:rPr>
              <a:t>Recommendations: Twitter’s “Who-to-Follow” [Gupta et al. </a:t>
            </a:r>
          </a:p>
          <a:p>
            <a:r>
              <a:rPr lang="en-US" altLang="zh-CN" sz="3200" dirty="0">
                <a:solidFill>
                  <a:prstClr val="black"/>
                </a:solidFill>
              </a:rPr>
              <a:t>KDD13],  Pinterest’s “Related Pins” [David C et al. WWW17]</a:t>
            </a:r>
            <a:endParaRPr lang="en-US" altLang="zh-CN" sz="3600" b="1" dirty="0"/>
          </a:p>
        </p:txBody>
      </p:sp>
      <p:pic>
        <p:nvPicPr>
          <p:cNvPr id="51" name="Picture 4">
            <a:extLst>
              <a:ext uri="{FF2B5EF4-FFF2-40B4-BE49-F238E27FC236}">
                <a16:creationId xmlns:a16="http://schemas.microsoft.com/office/drawing/2014/main" id="{2DCE7904-E060-4BF3-9795-31667FEC66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37118" y="12804375"/>
            <a:ext cx="3044449" cy="2463600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76832D21-25F5-4428-ABB7-A402140C11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03662" y="14716816"/>
            <a:ext cx="1072145" cy="1072145"/>
          </a:xfrm>
          <a:prstGeom prst="rect">
            <a:avLst/>
          </a:prstGeom>
        </p:spPr>
      </p:pic>
      <p:sp>
        <p:nvSpPr>
          <p:cNvPr id="54" name="TextBox 62">
            <a:extLst>
              <a:ext uri="{FF2B5EF4-FFF2-40B4-BE49-F238E27FC236}">
                <a16:creationId xmlns:a16="http://schemas.microsoft.com/office/drawing/2014/main" id="{9EF54AC7-B719-427A-B8A1-AED1A57379D7}"/>
              </a:ext>
            </a:extLst>
          </p:cNvPr>
          <p:cNvSpPr txBox="1"/>
          <p:nvPr/>
        </p:nvSpPr>
        <p:spPr>
          <a:xfrm>
            <a:off x="635359" y="11539990"/>
            <a:ext cx="1363881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Top-k PPR queries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3200" dirty="0"/>
              <a:t>Given a source node s, return the top-k nodes in </a:t>
            </a:r>
            <a:r>
              <a:rPr lang="zh-CN" altLang="en-US" sz="3200" dirty="0"/>
              <a:t>𝑉 </a:t>
            </a:r>
            <a:r>
              <a:rPr lang="en-US" altLang="zh-CN" sz="3200" dirty="0"/>
              <a:t>with the highest PPR values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E2BE13F-FCE5-437F-82E9-3E533F40DD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2295" y="20793145"/>
            <a:ext cx="13983196" cy="406881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006FA9F-C8E3-4DD3-9E56-F659767ABB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5564" y="27571541"/>
            <a:ext cx="13733426" cy="8172720"/>
          </a:xfrm>
          <a:prstGeom prst="rect">
            <a:avLst/>
          </a:prstGeom>
        </p:spPr>
      </p:pic>
      <p:sp>
        <p:nvSpPr>
          <p:cNvPr id="59" name="TextBox 161">
            <a:extLst>
              <a:ext uri="{FF2B5EF4-FFF2-40B4-BE49-F238E27FC236}">
                <a16:creationId xmlns:a16="http://schemas.microsoft.com/office/drawing/2014/main" id="{21AF5B67-4ADE-4823-9303-8ED1EA551B67}"/>
              </a:ext>
            </a:extLst>
          </p:cNvPr>
          <p:cNvSpPr txBox="1"/>
          <p:nvPr/>
        </p:nvSpPr>
        <p:spPr>
          <a:xfrm>
            <a:off x="15692575" y="24969413"/>
            <a:ext cx="1363066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Experiments for exact top-k PPR queries</a:t>
            </a:r>
          </a:p>
          <a:p>
            <a:pPr marL="571500" indent="-571500">
              <a:buFont typeface="Wingdings" panose="05000000000000000000" pitchFamily="2" charset="2"/>
              <a:buChar char="l"/>
            </a:pPr>
            <a:r>
              <a:rPr lang="en-US" altLang="zh-CN" sz="3200" dirty="0"/>
              <a:t>Outperforms any competitor by at least an order of magnitudes</a:t>
            </a:r>
          </a:p>
          <a:p>
            <a:pPr marL="571500" indent="-571500">
              <a:buFont typeface="Wingdings" panose="05000000000000000000" pitchFamily="2" charset="2"/>
              <a:buChar char="l"/>
            </a:pPr>
            <a:r>
              <a:rPr lang="en-US" altLang="zh-CN" sz="3200" dirty="0"/>
              <a:t>Outperforms FORA, the closest competitor WITHOUT preprocessing, by two orders of magnitudes</a:t>
            </a:r>
          </a:p>
          <a:p>
            <a:pPr marL="571500" indent="-571500">
              <a:buFont typeface="Wingdings" panose="05000000000000000000" pitchFamily="2" charset="2"/>
              <a:buChar char="l"/>
            </a:pPr>
            <a:r>
              <a:rPr lang="en-US" altLang="zh-CN" sz="3200" dirty="0"/>
              <a:t>While achieving a higher precision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650AF978-6CF3-4295-942F-3784A82B89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0178" y="16326325"/>
            <a:ext cx="6644882" cy="234846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FA86CC55-80AC-4C91-9B70-E4F649840E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2459" y="16385978"/>
            <a:ext cx="7371719" cy="3228846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7A4FEF13-41C5-4827-8A52-67281CB455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5192" y="37219932"/>
            <a:ext cx="6809021" cy="344983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98BDAFC2-BD09-48B9-A5C9-2EBF904F80C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616" y="36973746"/>
            <a:ext cx="6123099" cy="364331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17">
                <a:extLst>
                  <a:ext uri="{FF2B5EF4-FFF2-40B4-BE49-F238E27FC236}">
                    <a16:creationId xmlns:a16="http://schemas.microsoft.com/office/drawing/2014/main" id="{9E363D3F-7B65-404D-9952-C5CFB392F269}"/>
                  </a:ext>
                </a:extLst>
              </p:cNvPr>
              <p:cNvSpPr txBox="1"/>
              <p:nvPr/>
            </p:nvSpPr>
            <p:spPr>
              <a:xfrm>
                <a:off x="668917" y="23636510"/>
                <a:ext cx="13250743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altLang="zh-CN" sz="3600" b="1" dirty="0">
                    <a:solidFill>
                      <a:prstClr val="black"/>
                    </a:solidFill>
                  </a:rPr>
                  <a:t>Forward Search </a:t>
                </a:r>
                <a:r>
                  <a:rPr lang="en-US" altLang="zh-CN" sz="3600" dirty="0">
                    <a:solidFill>
                      <a:prstClr val="black"/>
                    </a:solidFill>
                  </a:rPr>
                  <a:t>[Andersen et al. FOCS06]</a:t>
                </a:r>
              </a:p>
              <a:p>
                <a:pPr marL="571500" lvl="0" indent="-571500">
                  <a:buFont typeface="Wingdings" panose="05000000000000000000" pitchFamily="2" charset="2"/>
                  <a:buChar char="l"/>
                </a:pPr>
                <a:r>
                  <a:rPr lang="en-US" altLang="zh-CN" sz="3200" dirty="0">
                    <a:solidFill>
                      <a:prstClr val="black"/>
                    </a:solidFill>
                  </a:rPr>
                  <a:t>Reserve </a:t>
                </a:r>
                <a:r>
                  <a:rPr lang="zh-CN" altLang="en-US" sz="3200" dirty="0">
                    <a:solidFill>
                      <a:srgbClr val="FF0000"/>
                    </a:solidFill>
                  </a:rPr>
                  <a:t>𝑟</a:t>
                </a:r>
                <a14:m>
                  <m:oMath xmlns:m="http://schemas.openxmlformats.org/officeDocument/2006/math">
                    <m:r>
                      <a:rPr lang="zh-CN" altLang="en-US" sz="3200" i="1" baseline="30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CN" sz="3200" dirty="0">
                    <a:solidFill>
                      <a:srgbClr val="FF0000"/>
                    </a:solidFill>
                  </a:rPr>
                  <a:t>(</a:t>
                </a:r>
                <a:r>
                  <a:rPr lang="zh-CN" altLang="en-US" sz="3200" dirty="0">
                    <a:solidFill>
                      <a:srgbClr val="FF0000"/>
                    </a:solidFill>
                  </a:rPr>
                  <a:t>𝑠</a:t>
                </a:r>
                <a:r>
                  <a:rPr lang="en-US" altLang="zh-CN" sz="3200" dirty="0">
                    <a:solidFill>
                      <a:srgbClr val="FF0000"/>
                    </a:solidFill>
                  </a:rPr>
                  <a:t>,</a:t>
                </a:r>
                <a:r>
                  <a:rPr lang="zh-CN" altLang="en-US" sz="3200" dirty="0">
                    <a:solidFill>
                      <a:srgbClr val="FF0000"/>
                    </a:solidFill>
                  </a:rPr>
                  <a:t>𝑢</a:t>
                </a:r>
                <a:r>
                  <a:rPr lang="en-US" altLang="zh-CN" sz="3200" dirty="0">
                    <a:solidFill>
                      <a:srgbClr val="FF0000"/>
                    </a:solidFill>
                  </a:rPr>
                  <a:t>)</a:t>
                </a:r>
                <a:r>
                  <a:rPr lang="en-US" altLang="zh-CN" sz="3200" dirty="0">
                    <a:solidFill>
                      <a:prstClr val="black"/>
                    </a:solidFill>
                  </a:rPr>
                  <a:t>: the probability mass from s and stops at u</a:t>
                </a:r>
              </a:p>
              <a:p>
                <a:pPr marL="571500" indent="-571500">
                  <a:buFont typeface="Wingdings" panose="05000000000000000000" pitchFamily="2" charset="2"/>
                  <a:buChar char="l"/>
                </a:pPr>
                <a:r>
                  <a:rPr lang="en-US" altLang="zh-CN" sz="3200" dirty="0">
                    <a:solidFill>
                      <a:prstClr val="black"/>
                    </a:solidFill>
                  </a:rPr>
                  <a:t>Residue </a:t>
                </a:r>
                <a:r>
                  <a:rPr lang="zh-CN" altLang="en-US" sz="3200" dirty="0">
                    <a:solidFill>
                      <a:srgbClr val="FF0000"/>
                    </a:solidFill>
                  </a:rPr>
                  <a:t>𝜋</a:t>
                </a:r>
                <a:r>
                  <a:rPr lang="zh-CN" altLang="en-US" sz="3200" baseline="30000" dirty="0">
                    <a:solidFill>
                      <a:srgbClr val="FF0000"/>
                    </a:solidFill>
                  </a:rPr>
                  <a:t>𝑓</a:t>
                </a:r>
                <a:r>
                  <a:rPr lang="en-US" altLang="zh-CN" sz="3200" dirty="0">
                    <a:solidFill>
                      <a:srgbClr val="FF0000"/>
                    </a:solidFill>
                  </a:rPr>
                  <a:t>(</a:t>
                </a:r>
                <a:r>
                  <a:rPr lang="zh-CN" altLang="en-US" sz="3200" dirty="0">
                    <a:solidFill>
                      <a:srgbClr val="FF0000"/>
                    </a:solidFill>
                  </a:rPr>
                  <a:t>𝑠</a:t>
                </a:r>
                <a:r>
                  <a:rPr lang="en-US" altLang="zh-CN" sz="3200" dirty="0">
                    <a:solidFill>
                      <a:srgbClr val="FF0000"/>
                    </a:solidFill>
                  </a:rPr>
                  <a:t>,</a:t>
                </a:r>
                <a:r>
                  <a:rPr lang="zh-CN" altLang="en-US" sz="3200" dirty="0">
                    <a:solidFill>
                      <a:srgbClr val="FF0000"/>
                    </a:solidFill>
                  </a:rPr>
                  <a:t>𝑢</a:t>
                </a:r>
                <a:r>
                  <a:rPr lang="en-US" altLang="zh-CN" sz="3200" dirty="0">
                    <a:solidFill>
                      <a:srgbClr val="FF0000"/>
                    </a:solidFill>
                  </a:rPr>
                  <a:t>)</a:t>
                </a:r>
                <a:r>
                  <a:rPr lang="en-US" altLang="zh-CN" sz="3200" dirty="0">
                    <a:solidFill>
                      <a:prstClr val="black"/>
                    </a:solidFill>
                  </a:rPr>
                  <a:t> : the probability mass to be distributed </a:t>
                </a:r>
                <a:r>
                  <a:rPr lang="en-US" altLang="zh-CN" sz="3200">
                    <a:solidFill>
                      <a:prstClr val="black"/>
                    </a:solidFill>
                  </a:rPr>
                  <a:t>from u</a:t>
                </a:r>
                <a:endParaRPr lang="en-US" altLang="zh-CN" sz="3200" dirty="0">
                  <a:solidFill>
                    <a:prstClr val="black"/>
                  </a:solidFill>
                </a:endParaRPr>
              </a:p>
              <a:p>
                <a:pPr marL="571500" indent="-571500">
                  <a:buFont typeface="Wingdings" panose="05000000000000000000" pitchFamily="2" charset="2"/>
                  <a:buChar char="l"/>
                </a:pPr>
                <a:r>
                  <a:rPr lang="en-US" altLang="zh-CN" sz="3200" b="1" dirty="0">
                    <a:solidFill>
                      <a:prstClr val="black"/>
                    </a:solidFill>
                  </a:rPr>
                  <a:t>FORA</a:t>
                </a:r>
                <a:r>
                  <a:rPr lang="en-US" altLang="zh-CN" sz="3200" dirty="0">
                    <a:solidFill>
                      <a:prstClr val="black"/>
                    </a:solidFill>
                  </a:rPr>
                  <a:t>[Wang et al. KDD17]: </a:t>
                </a:r>
                <a:r>
                  <a:rPr lang="en-US" altLang="zh-CN" sz="3200" dirty="0">
                    <a:solidFill>
                      <a:srgbClr val="FF0000"/>
                    </a:solidFill>
                  </a:rPr>
                  <a:t>Forward search </a:t>
                </a:r>
                <a:r>
                  <a:rPr lang="en-US" altLang="zh-CN" sz="3200" dirty="0">
                    <a:solidFill>
                      <a:prstClr val="black"/>
                    </a:solidFill>
                  </a:rPr>
                  <a:t>+ </a:t>
                </a:r>
                <a:r>
                  <a:rPr lang="en-US" altLang="zh-CN" sz="3200" dirty="0">
                    <a:solidFill>
                      <a:srgbClr val="0101FF"/>
                    </a:solidFill>
                  </a:rPr>
                  <a:t>MC</a:t>
                </a:r>
              </a:p>
            </p:txBody>
          </p:sp>
        </mc:Choice>
        <mc:Fallback>
          <p:sp>
            <p:nvSpPr>
              <p:cNvPr id="55" name="TextBox 17">
                <a:extLst>
                  <a:ext uri="{FF2B5EF4-FFF2-40B4-BE49-F238E27FC236}">
                    <a16:creationId xmlns:a16="http://schemas.microsoft.com/office/drawing/2014/main" id="{9E363D3F-7B65-404D-9952-C5CFB392F2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917" y="23636510"/>
                <a:ext cx="13250743" cy="2123658"/>
              </a:xfrm>
              <a:prstGeom prst="rect">
                <a:avLst/>
              </a:prstGeom>
              <a:blipFill>
                <a:blip r:embed="rId14"/>
                <a:stretch>
                  <a:fillRect l="-1427" t="-4298" b="-83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17">
                <a:extLst>
                  <a:ext uri="{FF2B5EF4-FFF2-40B4-BE49-F238E27FC236}">
                    <a16:creationId xmlns:a16="http://schemas.microsoft.com/office/drawing/2014/main" id="{310C9041-B3DD-412B-8B5A-7109992A8AA8}"/>
                  </a:ext>
                </a:extLst>
              </p:cNvPr>
              <p:cNvSpPr txBox="1"/>
              <p:nvPr/>
            </p:nvSpPr>
            <p:spPr>
              <a:xfrm>
                <a:off x="668917" y="30805141"/>
                <a:ext cx="1361065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altLang="zh-CN" sz="3600" b="1" dirty="0">
                    <a:solidFill>
                      <a:prstClr val="black"/>
                    </a:solidFill>
                  </a:rPr>
                  <a:t>Backward Search </a:t>
                </a:r>
                <a:r>
                  <a:rPr lang="en-US" altLang="zh-CN" sz="3600" dirty="0">
                    <a:solidFill>
                      <a:prstClr val="black"/>
                    </a:solidFill>
                  </a:rPr>
                  <a:t>[Andersen et al. WAW07]</a:t>
                </a:r>
              </a:p>
              <a:p>
                <a:pPr marL="571500" lvl="0" indent="-571500">
                  <a:buFont typeface="Wingdings" panose="05000000000000000000" pitchFamily="2" charset="2"/>
                  <a:buChar char="l"/>
                </a:pPr>
                <a:r>
                  <a:rPr lang="en-US" altLang="zh-CN" sz="3200" dirty="0">
                    <a:solidFill>
                      <a:prstClr val="black"/>
                    </a:solidFill>
                  </a:rPr>
                  <a:t>Reserve </a:t>
                </a:r>
                <a:r>
                  <a:rPr lang="zh-CN" altLang="en-US" sz="3200" dirty="0">
                    <a:solidFill>
                      <a:srgbClr val="008600"/>
                    </a:solidFill>
                  </a:rPr>
                  <a:t>𝑟</a:t>
                </a:r>
                <a14:m>
                  <m:oMath xmlns:m="http://schemas.openxmlformats.org/officeDocument/2006/math">
                    <m:r>
                      <a:rPr lang="en-US" altLang="zh-CN" sz="3200" b="0" i="1" baseline="30000" dirty="0" smtClean="0">
                        <a:solidFill>
                          <a:srgbClr val="0086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CN" sz="3200" dirty="0">
                    <a:solidFill>
                      <a:srgbClr val="008600"/>
                    </a:solidFill>
                  </a:rPr>
                  <a:t>(</a:t>
                </a:r>
                <a:r>
                  <a:rPr lang="en-US" altLang="zh-CN" sz="3200" i="1" dirty="0" err="1">
                    <a:solidFill>
                      <a:srgbClr val="008600"/>
                    </a:solidFill>
                  </a:rPr>
                  <a:t>v</a:t>
                </a:r>
                <a:r>
                  <a:rPr lang="en-US" altLang="zh-CN" sz="3200" dirty="0" err="1">
                    <a:solidFill>
                      <a:srgbClr val="008600"/>
                    </a:solidFill>
                  </a:rPr>
                  <a:t>,</a:t>
                </a:r>
                <a:r>
                  <a:rPr lang="en-US" altLang="zh-CN" sz="3200" i="1" dirty="0" err="1">
                    <a:solidFill>
                      <a:srgbClr val="008600"/>
                    </a:solidFill>
                  </a:rPr>
                  <a:t>t</a:t>
                </a:r>
                <a:r>
                  <a:rPr lang="en-US" altLang="zh-CN" sz="3200" dirty="0">
                    <a:solidFill>
                      <a:srgbClr val="008600"/>
                    </a:solidFill>
                  </a:rPr>
                  <a:t>)</a:t>
                </a:r>
                <a:r>
                  <a:rPr lang="en-US" altLang="zh-CN" sz="3200" dirty="0">
                    <a:solidFill>
                      <a:prstClr val="black"/>
                    </a:solidFill>
                  </a:rPr>
                  <a:t>: the probability mass from </a:t>
                </a:r>
                <a:r>
                  <a:rPr lang="en-US" altLang="zh-CN" sz="3200" i="1" dirty="0">
                    <a:solidFill>
                      <a:prstClr val="black"/>
                    </a:solidFill>
                  </a:rPr>
                  <a:t>v</a:t>
                </a:r>
                <a:r>
                  <a:rPr lang="en-US" altLang="zh-CN" sz="3200" dirty="0">
                    <a:solidFill>
                      <a:prstClr val="black"/>
                    </a:solidFill>
                  </a:rPr>
                  <a:t> and stops at </a:t>
                </a:r>
                <a:r>
                  <a:rPr lang="en-US" altLang="zh-CN" sz="3200" i="1" dirty="0">
                    <a:solidFill>
                      <a:prstClr val="black"/>
                    </a:solidFill>
                  </a:rPr>
                  <a:t>t</a:t>
                </a:r>
                <a:r>
                  <a:rPr lang="en-US" altLang="zh-CN" sz="3200" dirty="0">
                    <a:solidFill>
                      <a:prstClr val="black"/>
                    </a:solidFill>
                  </a:rPr>
                  <a:t>.</a:t>
                </a:r>
              </a:p>
              <a:p>
                <a:pPr marL="571500" indent="-571500">
                  <a:buFont typeface="Wingdings" panose="05000000000000000000" pitchFamily="2" charset="2"/>
                  <a:buChar char="l"/>
                </a:pPr>
                <a:r>
                  <a:rPr lang="en-US" altLang="zh-CN" sz="3200" dirty="0">
                    <a:solidFill>
                      <a:prstClr val="black"/>
                    </a:solidFill>
                  </a:rPr>
                  <a:t>Residue </a:t>
                </a:r>
                <a:r>
                  <a:rPr lang="zh-CN" altLang="en-US" sz="3200" dirty="0">
                    <a:solidFill>
                      <a:srgbClr val="008600"/>
                    </a:solidFill>
                  </a:rPr>
                  <a:t>𝜋</a:t>
                </a:r>
                <a:r>
                  <a:rPr lang="en-US" altLang="zh-CN" sz="3200" baseline="30000" dirty="0">
                    <a:solidFill>
                      <a:srgbClr val="008600"/>
                    </a:solidFill>
                  </a:rPr>
                  <a:t>b</a:t>
                </a:r>
                <a:r>
                  <a:rPr lang="en-US" altLang="zh-CN" sz="3200" dirty="0">
                    <a:solidFill>
                      <a:srgbClr val="008600"/>
                    </a:solidFill>
                  </a:rPr>
                  <a:t>(</a:t>
                </a:r>
                <a:r>
                  <a:rPr lang="en-US" altLang="zh-CN" sz="3200" i="1" dirty="0" err="1">
                    <a:solidFill>
                      <a:srgbClr val="008600"/>
                    </a:solidFill>
                  </a:rPr>
                  <a:t>v</a:t>
                </a:r>
                <a:r>
                  <a:rPr lang="en-US" altLang="zh-CN" sz="3200" dirty="0" err="1">
                    <a:solidFill>
                      <a:srgbClr val="008600"/>
                    </a:solidFill>
                  </a:rPr>
                  <a:t>,</a:t>
                </a:r>
                <a:r>
                  <a:rPr lang="en-US" altLang="zh-CN" sz="3200" i="1" dirty="0" err="1">
                    <a:solidFill>
                      <a:srgbClr val="008600"/>
                    </a:solidFill>
                  </a:rPr>
                  <a:t>t</a:t>
                </a:r>
                <a:r>
                  <a:rPr lang="en-US" altLang="zh-CN" sz="3200" dirty="0">
                    <a:solidFill>
                      <a:srgbClr val="008600"/>
                    </a:solidFill>
                  </a:rPr>
                  <a:t>) </a:t>
                </a:r>
                <a:r>
                  <a:rPr lang="en-US" altLang="zh-CN" sz="3200" dirty="0">
                    <a:solidFill>
                      <a:prstClr val="black"/>
                    </a:solidFill>
                  </a:rPr>
                  <a:t>: the probability mass to be distributed from </a:t>
                </a:r>
                <a:r>
                  <a:rPr lang="en-US" altLang="zh-CN" sz="3200" i="1" dirty="0">
                    <a:solidFill>
                      <a:prstClr val="black"/>
                    </a:solidFill>
                  </a:rPr>
                  <a:t>v</a:t>
                </a:r>
                <a:r>
                  <a:rPr lang="en-US" altLang="zh-CN" sz="3200" dirty="0">
                    <a:solidFill>
                      <a:prstClr val="black"/>
                    </a:solidFill>
                  </a:rPr>
                  <a:t>.</a:t>
                </a:r>
              </a:p>
              <a:p>
                <a:pPr marL="571500" indent="-571500">
                  <a:buFont typeface="Wingdings" panose="05000000000000000000" pitchFamily="2" charset="2"/>
                  <a:buChar char="l"/>
                </a:pPr>
                <a:r>
                  <a:rPr lang="en-US" altLang="zh-CN" sz="3200" b="1" dirty="0" err="1">
                    <a:solidFill>
                      <a:prstClr val="black"/>
                    </a:solidFill>
                  </a:rPr>
                  <a:t>BiPPR</a:t>
                </a:r>
                <a:r>
                  <a:rPr lang="en-US" altLang="zh-CN" sz="3200" dirty="0">
                    <a:solidFill>
                      <a:prstClr val="black"/>
                    </a:solidFill>
                  </a:rPr>
                  <a:t>[Lofgren et al. WSDM15]: </a:t>
                </a:r>
                <a:r>
                  <a:rPr lang="en-US" altLang="zh-CN" sz="3200" dirty="0">
                    <a:solidFill>
                      <a:srgbClr val="008600"/>
                    </a:solidFill>
                  </a:rPr>
                  <a:t>Backward Search </a:t>
                </a:r>
                <a:r>
                  <a:rPr lang="en-US" altLang="zh-CN" sz="3200" dirty="0">
                    <a:solidFill>
                      <a:prstClr val="black"/>
                    </a:solidFill>
                  </a:rPr>
                  <a:t>+ </a:t>
                </a:r>
                <a:r>
                  <a:rPr lang="en-US" altLang="zh-CN" sz="3200" dirty="0">
                    <a:solidFill>
                      <a:srgbClr val="0101FF"/>
                    </a:solidFill>
                  </a:rPr>
                  <a:t>MC</a:t>
                </a:r>
              </a:p>
            </p:txBody>
          </p:sp>
        </mc:Choice>
        <mc:Fallback xmlns="">
          <p:sp>
            <p:nvSpPr>
              <p:cNvPr id="62" name="TextBox 17">
                <a:extLst>
                  <a:ext uri="{FF2B5EF4-FFF2-40B4-BE49-F238E27FC236}">
                    <a16:creationId xmlns:a16="http://schemas.microsoft.com/office/drawing/2014/main" id="{310C9041-B3DD-412B-8B5A-7109992A8A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917" y="30805141"/>
                <a:ext cx="13610650" cy="2123658"/>
              </a:xfrm>
              <a:prstGeom prst="rect">
                <a:avLst/>
              </a:prstGeom>
              <a:blipFill>
                <a:blip r:embed="rId15"/>
                <a:stretch>
                  <a:fillRect l="-1389" t="-4298" b="-83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>
            <a:extLst>
              <a:ext uri="{FF2B5EF4-FFF2-40B4-BE49-F238E27FC236}">
                <a16:creationId xmlns:a16="http://schemas.microsoft.com/office/drawing/2014/main" id="{A8B942FC-1D6F-4E16-9375-9EBE6E5A382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7328" y="25770461"/>
            <a:ext cx="6631779" cy="495009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DCE094B-1E7D-41FA-AA3E-64C6FB35F3C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254484" y="25795298"/>
            <a:ext cx="7149114" cy="481903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324C2C8-2050-4EBB-9B46-4250B225192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183055" y="6183274"/>
            <a:ext cx="7096920" cy="48661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161">
                <a:extLst>
                  <a:ext uri="{FF2B5EF4-FFF2-40B4-BE49-F238E27FC236}">
                    <a16:creationId xmlns:a16="http://schemas.microsoft.com/office/drawing/2014/main" id="{5ADC7081-398D-4E87-B41B-CFDE699303B7}"/>
                  </a:ext>
                </a:extLst>
              </p:cNvPr>
              <p:cNvSpPr txBox="1"/>
              <p:nvPr/>
            </p:nvSpPr>
            <p:spPr>
              <a:xfrm>
                <a:off x="527165" y="36100154"/>
                <a:ext cx="14041560" cy="1879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i="1" smtClean="0"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altLang="zh-CN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2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d>
                        <m:dPr>
                          <m:ctrlPr>
                            <a:rPr lang="en-US" altLang="zh-CN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CN" sz="32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CN" sz="3200" i="1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CN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CN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zh-CN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en-US" altLang="zh-CN" sz="32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altLang="zh-CN" sz="32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sz="3200" i="1" baseline="3000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d>
                            <m:dPr>
                              <m:ctrlPr>
                                <a:rPr lang="en-US" altLang="zh-CN" sz="32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3200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altLang="zh-CN" sz="32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3200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32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CN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CN" sz="32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CN" sz="3200" i="1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CN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CN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zh-CN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en-US" altLang="zh-CN" sz="32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altLang="zh-CN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altLang="zh-CN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altLang="zh-CN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US" altLang="zh-CN" sz="32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altLang="zh-CN" sz="32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CN" sz="3200" i="1" baseline="3000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d>
                            <m:dPr>
                              <m:ctrlPr>
                                <a:rPr lang="en-US" altLang="zh-CN" sz="32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32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altLang="zh-CN" sz="32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32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CN" altLang="en-US" sz="3200" dirty="0"/>
              </a:p>
              <a:p>
                <a:pPr marL="571500" indent="-571500">
                  <a:buFont typeface="Wingdings" panose="05000000000000000000" pitchFamily="2" charset="2"/>
                  <a:buChar char="l"/>
                </a:pPr>
                <a:endParaRPr lang="en-US" altLang="zh-CN" sz="3600" dirty="0"/>
              </a:p>
            </p:txBody>
          </p:sp>
        </mc:Choice>
        <mc:Fallback xmlns="">
          <p:sp>
            <p:nvSpPr>
              <p:cNvPr id="75" name="TextBox 161">
                <a:extLst>
                  <a:ext uri="{FF2B5EF4-FFF2-40B4-BE49-F238E27FC236}">
                    <a16:creationId xmlns:a16="http://schemas.microsoft.com/office/drawing/2014/main" id="{5ADC7081-398D-4E87-B41B-CFDE69930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65" y="36100154"/>
                <a:ext cx="14041560" cy="187910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Box 161">
            <a:extLst>
              <a:ext uri="{FF2B5EF4-FFF2-40B4-BE49-F238E27FC236}">
                <a16:creationId xmlns:a16="http://schemas.microsoft.com/office/drawing/2014/main" id="{5B4984BC-7F8A-49C3-B506-C57B35F12EC1}"/>
              </a:ext>
            </a:extLst>
          </p:cNvPr>
          <p:cNvSpPr txBox="1"/>
          <p:nvPr/>
        </p:nvSpPr>
        <p:spPr>
          <a:xfrm>
            <a:off x="24748626" y="11057144"/>
            <a:ext cx="4243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Confidence bounds</a:t>
            </a:r>
          </a:p>
        </p:txBody>
      </p:sp>
      <p:sp>
        <p:nvSpPr>
          <p:cNvPr id="77" name="TextBox 161">
            <a:extLst>
              <a:ext uri="{FF2B5EF4-FFF2-40B4-BE49-F238E27FC236}">
                <a16:creationId xmlns:a16="http://schemas.microsoft.com/office/drawing/2014/main" id="{CCAA1846-37F3-4AC8-8330-B2BD12A4F163}"/>
              </a:ext>
            </a:extLst>
          </p:cNvPr>
          <p:cNvSpPr txBox="1"/>
          <p:nvPr/>
        </p:nvSpPr>
        <p:spPr>
          <a:xfrm>
            <a:off x="16965408" y="11089707"/>
            <a:ext cx="4243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High level ideas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62">
                <a:extLst>
                  <a:ext uri="{FF2B5EF4-FFF2-40B4-BE49-F238E27FC236}">
                    <a16:creationId xmlns:a16="http://schemas.microsoft.com/office/drawing/2014/main" id="{5AF8BBCD-38CA-4B44-88E7-C36FCFB51F6F}"/>
                  </a:ext>
                </a:extLst>
              </p:cNvPr>
              <p:cNvSpPr txBox="1"/>
              <p:nvPr/>
            </p:nvSpPr>
            <p:spPr>
              <a:xfrm>
                <a:off x="664484" y="15095564"/>
                <a:ext cx="13683589" cy="3157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b="1" dirty="0"/>
                  <a:t>Objectives</a:t>
                </a:r>
              </a:p>
              <a:p>
                <a:pPr marL="457200" lvl="0" indent="-457200">
                  <a:buFont typeface="Wingdings" panose="05000000000000000000" pitchFamily="2" charset="2"/>
                  <a:buChar char="l"/>
                </a:pPr>
                <a:r>
                  <a:rPr lang="en-US" altLang="zh-CN" sz="3200" dirty="0">
                    <a:solidFill>
                      <a:prstClr val="black"/>
                    </a:solidFill>
                  </a:rPr>
                  <a:t>Given source node </a:t>
                </a:r>
                <a:r>
                  <a:rPr lang="en-US" altLang="zh-CN" sz="3200" i="1" dirty="0">
                    <a:solidFill>
                      <a:prstClr val="black"/>
                    </a:solidFill>
                  </a:rPr>
                  <a:t>s</a:t>
                </a:r>
                <a:r>
                  <a:rPr lang="en-US" altLang="zh-CN" sz="3200" dirty="0">
                    <a:solidFill>
                      <a:prstClr val="black"/>
                    </a:solidFill>
                  </a:rPr>
                  <a:t>, parameter </a:t>
                </a:r>
                <a:r>
                  <a:rPr lang="en-US" altLang="zh-CN" sz="3200" i="1" dirty="0">
                    <a:solidFill>
                      <a:prstClr val="black"/>
                    </a:solidFill>
                  </a:rPr>
                  <a:t>k</a:t>
                </a:r>
                <a:r>
                  <a:rPr lang="en-US" altLang="zh-CN" sz="3200" dirty="0">
                    <a:solidFill>
                      <a:prstClr val="black"/>
                    </a:solidFill>
                  </a:rPr>
                  <a:t> and a precision parameter</a:t>
                </a:r>
                <a14:m>
                  <m:oMath xmlns:m="http://schemas.openxmlformats.org/officeDocument/2006/math">
                    <m:r>
                      <a:rPr lang="en-US" altLang="zh-CN" sz="32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zh-CN" altLang="en-US" sz="32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[0,1]</m:t>
                    </m:r>
                  </m:oMath>
                </a14:m>
                <a:r>
                  <a:rPr lang="en-US" altLang="zh-CN" sz="3200" dirty="0">
                    <a:solidFill>
                      <a:prstClr val="black"/>
                    </a:solidFill>
                    <a:ea typeface="宋体" panose="02010600030101010101" pitchFamily="2" charset="-122"/>
                  </a:rPr>
                  <a:t>, answer top-k PPR queries with precision </a:t>
                </a:r>
                <a14:m>
                  <m:oMath xmlns:m="http://schemas.openxmlformats.org/officeDocument/2006/math">
                    <m:r>
                      <a:rPr lang="zh-CN" altLang="en-US" sz="32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≥</m:t>
                    </m:r>
                    <m:r>
                      <a:rPr lang="zh-CN" altLang="en-US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𝜌</m:t>
                    </m:r>
                  </m:oMath>
                </a14:m>
                <a:endParaRPr lang="en-US" altLang="zh-CN" sz="3600" b="1" dirty="0">
                  <a:solidFill>
                    <a:srgbClr val="C00000"/>
                  </a:solidFill>
                </a:endParaRPr>
              </a:p>
              <a:p>
                <a:pPr marL="457200" lvl="0" indent="-457200"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r>
                      <a:rPr lang="zh-CN" alt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zh-CN" sz="36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r>
                  <a:rPr lang="en-US" altLang="zh-CN" sz="3200" dirty="0"/>
                  <a:t>means returning the EXACT top-k node set</a:t>
                </a:r>
              </a:p>
              <a:p>
                <a:pPr marL="457200" lvl="0" indent="-457200">
                  <a:buFont typeface="Wingdings" panose="05000000000000000000" pitchFamily="2" charset="2"/>
                  <a:buChar char="l"/>
                </a:pPr>
                <a:r>
                  <a:rPr lang="en-US" altLang="zh-CN" sz="3200" dirty="0"/>
                  <a:t>Achieve fast query time for both exact and approximate PPR queries</a:t>
                </a:r>
              </a:p>
              <a:p>
                <a:pPr marL="457200" lvl="0" indent="-457200">
                  <a:buFont typeface="Wingdings" panose="05000000000000000000" pitchFamily="2" charset="2"/>
                  <a:buChar char="l"/>
                </a:pPr>
                <a:r>
                  <a:rPr lang="en-US" altLang="zh-CN" sz="3200" dirty="0"/>
                  <a:t>Do it WITHOUT preprocessing! (Support dynamic graphs)</a:t>
                </a:r>
              </a:p>
            </p:txBody>
          </p:sp>
        </mc:Choice>
        <mc:Fallback xmlns="">
          <p:sp>
            <p:nvSpPr>
              <p:cNvPr id="78" name="TextBox 62">
                <a:extLst>
                  <a:ext uri="{FF2B5EF4-FFF2-40B4-BE49-F238E27FC236}">
                    <a16:creationId xmlns:a16="http://schemas.microsoft.com/office/drawing/2014/main" id="{5AF8BBCD-38CA-4B44-88E7-C36FCFB51F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84" y="15095564"/>
                <a:ext cx="13683589" cy="3157339"/>
              </a:xfrm>
              <a:prstGeom prst="rect">
                <a:avLst/>
              </a:prstGeom>
              <a:blipFill>
                <a:blip r:embed="rId21"/>
                <a:stretch>
                  <a:fillRect l="-1336" t="-2896" r="-1292" b="-54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161">
            <a:extLst>
              <a:ext uri="{FF2B5EF4-FFF2-40B4-BE49-F238E27FC236}">
                <a16:creationId xmlns:a16="http://schemas.microsoft.com/office/drawing/2014/main" id="{324292AF-74A2-4742-9AAE-8B65A9EF791A}"/>
              </a:ext>
            </a:extLst>
          </p:cNvPr>
          <p:cNvSpPr txBox="1"/>
          <p:nvPr/>
        </p:nvSpPr>
        <p:spPr>
          <a:xfrm>
            <a:off x="664484" y="37265695"/>
            <a:ext cx="139714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l"/>
            </a:pPr>
            <a:r>
              <a:rPr lang="en-US" altLang="zh-CN" sz="3200" dirty="0"/>
              <a:t>How to avoid backward search on ALL target nodes </a:t>
            </a:r>
            <a:r>
              <a:rPr lang="en-US" altLang="zh-CN" sz="3200" i="1" dirty="0"/>
              <a:t>t</a:t>
            </a:r>
            <a:r>
              <a:rPr lang="en-US" altLang="zh-CN" sz="3200" dirty="0"/>
              <a:t>?</a:t>
            </a:r>
          </a:p>
          <a:p>
            <a:pPr marL="1620000" lvl="1" indent="-571500">
              <a:buFont typeface="Wingdings" panose="05000000000000000000" pitchFamily="2" charset="2"/>
              <a:buChar char="u"/>
            </a:pPr>
            <a:r>
              <a:rPr lang="en-US" altLang="zh-CN" sz="3200" dirty="0"/>
              <a:t>Use confidence bounds to classify nodes into top-k, non-top-k and candidate set</a:t>
            </a:r>
          </a:p>
          <a:p>
            <a:pPr marL="1620000" lvl="1" indent="-571500">
              <a:buFont typeface="Wingdings" panose="05000000000000000000" pitchFamily="2" charset="2"/>
              <a:buChar char="u"/>
            </a:pPr>
            <a:r>
              <a:rPr lang="en-US" altLang="zh-CN" sz="3200" dirty="0"/>
              <a:t>Perform </a:t>
            </a:r>
            <a:r>
              <a:rPr lang="en-US" altLang="zh-CN" sz="3200" dirty="0">
                <a:solidFill>
                  <a:srgbClr val="C00000"/>
                </a:solidFill>
              </a:rPr>
              <a:t>shallow or even empty </a:t>
            </a:r>
            <a:r>
              <a:rPr lang="en-US" altLang="zh-CN" sz="3200" dirty="0"/>
              <a:t>backward search for nodes that are easy to classify as top-k or non-top-k nodes</a:t>
            </a:r>
          </a:p>
          <a:p>
            <a:pPr marL="1620000" lvl="1" indent="-571500">
              <a:buFont typeface="Wingdings" panose="05000000000000000000" pitchFamily="2" charset="2"/>
              <a:buChar char="u"/>
            </a:pPr>
            <a:r>
              <a:rPr lang="en-US" altLang="zh-CN" sz="3200" dirty="0"/>
              <a:t>Perform </a:t>
            </a:r>
            <a:r>
              <a:rPr lang="en-US" altLang="zh-CN" sz="3200" dirty="0">
                <a:solidFill>
                  <a:srgbClr val="C00000"/>
                </a:solidFill>
              </a:rPr>
              <a:t>deep</a:t>
            </a:r>
            <a:r>
              <a:rPr lang="en-US" altLang="zh-CN" sz="3200" dirty="0"/>
              <a:t> backward search for nodes that are hard to classify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161">
                <a:extLst>
                  <a:ext uri="{FF2B5EF4-FFF2-40B4-BE49-F238E27FC236}">
                    <a16:creationId xmlns:a16="http://schemas.microsoft.com/office/drawing/2014/main" id="{EC9B7925-6453-400D-A7BE-C5100F0229FC}"/>
                  </a:ext>
                </a:extLst>
              </p:cNvPr>
              <p:cNvSpPr txBox="1"/>
              <p:nvPr/>
            </p:nvSpPr>
            <p:spPr>
              <a:xfrm>
                <a:off x="15692575" y="11899206"/>
                <a:ext cx="13819424" cy="22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Wingdings" panose="05000000000000000000" pitchFamily="2" charset="2"/>
                  <a:buChar char="l"/>
                </a:pPr>
                <a:r>
                  <a:rPr lang="en-US" altLang="zh-CN" sz="3200" dirty="0"/>
                  <a:t>When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altLang="zh-CN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zh-CN" alt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zh-CN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CN" altLang="en-US" sz="3200" dirty="0"/>
                  <a:t>，</a:t>
                </a:r>
                <a:r>
                  <a:rPr lang="en-US" altLang="zh-CN" sz="3200" dirty="0"/>
                  <a:t>the top-k set has a precision of</a:t>
                </a:r>
                <a14:m>
                  <m:oMath xmlns:m="http://schemas.openxmlformats.org/officeDocument/2006/math">
                    <m:r>
                      <a:rPr lang="en-US" altLang="zh-CN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zh-CN" sz="3200" dirty="0"/>
                  <a:t> </a:t>
                </a:r>
                <a:r>
                  <a:rPr lang="en-US" altLang="zh-CN" sz="3200" dirty="0" err="1"/>
                  <a:t>w.h.p</a:t>
                </a:r>
                <a:r>
                  <a:rPr lang="en-US" altLang="zh-CN" sz="3200" dirty="0"/>
                  <a:t>.</a:t>
                </a:r>
              </a:p>
              <a:p>
                <a:pPr marL="571500" indent="-571500">
                  <a:buFont typeface="Wingdings" panose="05000000000000000000" pitchFamily="2" charset="2"/>
                  <a:buChar char="l"/>
                </a:pPr>
                <a:r>
                  <a:rPr lang="en-US" altLang="zh-CN" sz="3200" dirty="0"/>
                  <a:t>Query time: </a:t>
                </a:r>
                <a14:m>
                  <m:oMath xmlns:m="http://schemas.openxmlformats.org/officeDocument/2006/math">
                    <m:r>
                      <a:rPr lang="en-US" altLang="zh-CN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zh-CN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𝑛𝑙𝑜𝑔𝑛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altLang="zh-CN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𝑔𝑎</m:t>
                                </m:r>
                                <m:sSub>
                                  <m:sSubPr>
                                    <m:ctrlPr>
                                      <a:rPr lang="en-US" altLang="zh-CN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zh-CN" alt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sub>
                                </m:sSub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altLang="zh-CN" sz="3200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3200" dirty="0"/>
                  <a:t>, where </a:t>
                </a:r>
                <a14:m>
                  <m:oMath xmlns:m="http://schemas.openxmlformats.org/officeDocument/2006/math">
                    <m:r>
                      <a:rPr lang="en-US" altLang="zh-CN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𝑔𝑎</m:t>
                    </m:r>
                    <m:sSub>
                      <m:sSubPr>
                        <m:ctrlPr>
                          <a:rPr lang="en-US" altLang="zh-C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CN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altLang="zh-CN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altLang="zh-C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d>
                              <m:dPr>
                                <m:begChr m:val="⌈"/>
                                <m:endChr m:val="⌉"/>
                                <m:ctrlPr>
                                  <a:rPr lang="en-US" altLang="zh-CN" sz="320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sz="320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en-US" altLang="zh-CN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sub>
                        </m:sSub>
                      </m:e>
                    </m:d>
                    <m:r>
                      <a:rPr lang="en-US" altLang="zh-CN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 </m:t>
                    </m:r>
                    <m:r>
                      <a:rPr lang="el-GR" altLang="zh-CN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altLang="zh-C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zh-CN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3200" i="1" dirty="0">
                  <a:latin typeface="Cambria Math" panose="02040503050406030204" pitchFamily="18" charset="0"/>
                </a:endParaRPr>
              </a:p>
              <a:p>
                <a:pPr marL="571500" indent="-571500">
                  <a:buFont typeface="Wingdings" panose="05000000000000000000" pitchFamily="2" charset="2"/>
                  <a:buChar char="l"/>
                </a:pPr>
                <a:r>
                  <a:rPr lang="en-US" altLang="zh-CN" sz="3200" dirty="0"/>
                  <a:t>Optimization: Use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altLang="zh-CN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zh-CN" alt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rad>
                      </m:e>
                    </m:d>
                  </m:oMath>
                </a14:m>
                <a:r>
                  <a:rPr lang="en-US" altLang="zh-CN" sz="3200" dirty="0"/>
                  <a:t>-walk to reduce the variance</a:t>
                </a:r>
              </a:p>
            </p:txBody>
          </p:sp>
        </mc:Choice>
        <mc:Fallback xmlns="">
          <p:sp>
            <p:nvSpPr>
              <p:cNvPr id="92" name="TextBox 161">
                <a:extLst>
                  <a:ext uri="{FF2B5EF4-FFF2-40B4-BE49-F238E27FC236}">
                    <a16:creationId xmlns:a16="http://schemas.microsoft.com/office/drawing/2014/main" id="{EC9B7925-6453-400D-A7BE-C5100F0229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2575" y="11899206"/>
                <a:ext cx="13819424" cy="2269660"/>
              </a:xfrm>
              <a:prstGeom prst="rect">
                <a:avLst/>
              </a:prstGeom>
              <a:blipFill>
                <a:blip r:embed="rId22"/>
                <a:stretch>
                  <a:fillRect l="-970" t="-4839" b="-69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TextBox 161">
            <a:extLst>
              <a:ext uri="{FF2B5EF4-FFF2-40B4-BE49-F238E27FC236}">
                <a16:creationId xmlns:a16="http://schemas.microsoft.com/office/drawing/2014/main" id="{753BD042-AAB2-4C43-A60A-620DBD0E074B}"/>
              </a:ext>
            </a:extLst>
          </p:cNvPr>
          <p:cNvSpPr txBox="1"/>
          <p:nvPr/>
        </p:nvSpPr>
        <p:spPr>
          <a:xfrm>
            <a:off x="24748626" y="36311659"/>
            <a:ext cx="3211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Error analysis</a:t>
            </a:r>
          </a:p>
        </p:txBody>
      </p:sp>
      <p:sp>
        <p:nvSpPr>
          <p:cNvPr id="95" name="TextBox 161">
            <a:extLst>
              <a:ext uri="{FF2B5EF4-FFF2-40B4-BE49-F238E27FC236}">
                <a16:creationId xmlns:a16="http://schemas.microsoft.com/office/drawing/2014/main" id="{14FB9E17-F8AC-4ADF-B7DA-AF834B3AADD3}"/>
              </a:ext>
            </a:extLst>
          </p:cNvPr>
          <p:cNvSpPr txBox="1"/>
          <p:nvPr/>
        </p:nvSpPr>
        <p:spPr>
          <a:xfrm>
            <a:off x="14635931" y="35864837"/>
            <a:ext cx="9026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/>
              <a:t>Exact queries by </a:t>
            </a:r>
          </a:p>
          <a:p>
            <a:pPr algn="ctr"/>
            <a:r>
              <a:rPr lang="en-US" altLang="zh-CN" sz="3600" b="1" dirty="0"/>
              <a:t>approximate algorithms </a:t>
            </a:r>
          </a:p>
        </p:txBody>
      </p:sp>
      <p:sp>
        <p:nvSpPr>
          <p:cNvPr id="96" name="TextBox 5">
            <a:extLst>
              <a:ext uri="{FF2B5EF4-FFF2-40B4-BE49-F238E27FC236}">
                <a16:creationId xmlns:a16="http://schemas.microsoft.com/office/drawing/2014/main" id="{B2B009CC-6669-4896-A457-9F47968F5704}"/>
              </a:ext>
            </a:extLst>
          </p:cNvPr>
          <p:cNvSpPr txBox="1"/>
          <p:nvPr/>
        </p:nvSpPr>
        <p:spPr>
          <a:xfrm>
            <a:off x="20926179" y="41660008"/>
            <a:ext cx="95721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</a:rPr>
              <a:t>Codes: www.weizhewei.com</a:t>
            </a:r>
            <a:endParaRPr lang="en-US" altLang="zh-CN" sz="4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17">
                <a:extLst>
                  <a:ext uri="{FF2B5EF4-FFF2-40B4-BE49-F238E27FC236}">
                    <a16:creationId xmlns:a16="http://schemas.microsoft.com/office/drawing/2014/main" id="{4ECC6ACB-470F-4687-B0CC-45AE9EE8CD5F}"/>
                  </a:ext>
                </a:extLst>
              </p:cNvPr>
              <p:cNvSpPr txBox="1"/>
              <p:nvPr/>
            </p:nvSpPr>
            <p:spPr>
              <a:xfrm>
                <a:off x="642012" y="22011944"/>
                <a:ext cx="13196514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b="1" dirty="0">
                    <a:solidFill>
                      <a:prstClr val="black"/>
                    </a:solidFill>
                  </a:rPr>
                  <a:t>Monte Carlo algorithm</a:t>
                </a:r>
              </a:p>
              <a:p>
                <a:pPr marL="571500" indent="-571500">
                  <a:buFont typeface="Wingdings" panose="05000000000000000000" pitchFamily="2" charset="2"/>
                  <a:buChar char="l"/>
                </a:pPr>
                <a:r>
                  <a:rPr lang="en-US" altLang="zh-CN" sz="3200" dirty="0">
                    <a:solidFill>
                      <a:prstClr val="black"/>
                    </a:solidFill>
                  </a:rPr>
                  <a:t>Simulate random walks from </a:t>
                </a:r>
                <a:r>
                  <a:rPr lang="en-US" altLang="zh-CN" sz="3200" i="1" dirty="0">
                    <a:solidFill>
                      <a:prstClr val="black"/>
                    </a:solidFill>
                  </a:rPr>
                  <a:t>s</a:t>
                </a:r>
                <a:r>
                  <a:rPr lang="en-US" altLang="zh-CN" sz="3200" dirty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acc>
                    <m:d>
                      <m:dPr>
                        <m:ctrlPr>
                          <a:rPr lang="en-US" altLang="zh-C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sz="3200" b="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3200" dirty="0"/>
                  <a:t> Fraction of random walks stopping at </a:t>
                </a:r>
                <a14:m>
                  <m:oMath xmlns:m="http://schemas.openxmlformats.org/officeDocument/2006/math">
                    <m:r>
                      <a:rPr lang="en-US" altLang="zh-CN" sz="32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sz="3200" dirty="0"/>
                  <a:t>. Concentration inequalities bound the error.</a:t>
                </a:r>
              </a:p>
            </p:txBody>
          </p:sp>
        </mc:Choice>
        <mc:Fallback xmlns="">
          <p:sp>
            <p:nvSpPr>
              <p:cNvPr id="100" name="TextBox 17">
                <a:extLst>
                  <a:ext uri="{FF2B5EF4-FFF2-40B4-BE49-F238E27FC236}">
                    <a16:creationId xmlns:a16="http://schemas.microsoft.com/office/drawing/2014/main" id="{4ECC6ACB-470F-4687-B0CC-45AE9EE8C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12" y="22011944"/>
                <a:ext cx="13196514" cy="1631216"/>
              </a:xfrm>
              <a:prstGeom prst="rect">
                <a:avLst/>
              </a:prstGeom>
              <a:blipFill>
                <a:blip r:embed="rId23"/>
                <a:stretch>
                  <a:fillRect l="-1386" t="-5993" b="-119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3BB6CFA1-761A-47A1-BF06-CC3EB88E91A8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5512802" y="6320247"/>
            <a:ext cx="8044203" cy="464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116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4753</TotalTime>
  <Words>612</Words>
  <Application>Microsoft Office PowerPoint</Application>
  <PresentationFormat>自定义</PresentationFormat>
  <Paragraphs>67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新細明體</vt:lpstr>
      <vt:lpstr>宋体</vt:lpstr>
      <vt:lpstr>Arial</vt:lpstr>
      <vt:lpstr>Calibri</vt:lpstr>
      <vt:lpstr>Cambria Math</vt:lpstr>
      <vt:lpstr>Wingdings</vt:lpstr>
      <vt:lpstr>Office 主题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hfr</dc:creator>
  <cp:lastModifiedBy>Wei Zhewei</cp:lastModifiedBy>
  <cp:revision>327</cp:revision>
  <dcterms:created xsi:type="dcterms:W3CDTF">2015-03-16T08:03:09Z</dcterms:created>
  <dcterms:modified xsi:type="dcterms:W3CDTF">2018-06-04T14:16:13Z</dcterms:modified>
</cp:coreProperties>
</file>